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257" r:id="rId2"/>
    <p:sldId id="296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59" r:id="rId11"/>
    <p:sldId id="258" r:id="rId12"/>
    <p:sldId id="262" r:id="rId13"/>
    <p:sldId id="260" r:id="rId14"/>
    <p:sldId id="261" r:id="rId15"/>
    <p:sldId id="263" r:id="rId16"/>
    <p:sldId id="264" r:id="rId17"/>
    <p:sldId id="265" r:id="rId18"/>
    <p:sldId id="266" r:id="rId19"/>
    <p:sldId id="267" r:id="rId20"/>
    <p:sldId id="268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269" r:id="rId33"/>
    <p:sldId id="270" r:id="rId34"/>
    <p:sldId id="280" r:id="rId35"/>
    <p:sldId id="271" r:id="rId36"/>
    <p:sldId id="272" r:id="rId37"/>
    <p:sldId id="273" r:id="rId38"/>
    <p:sldId id="275" r:id="rId39"/>
    <p:sldId id="274" r:id="rId40"/>
    <p:sldId id="276" r:id="rId41"/>
    <p:sldId id="277" r:id="rId42"/>
    <p:sldId id="278" r:id="rId43"/>
    <p:sldId id="279" r:id="rId44"/>
    <p:sldId id="281" r:id="rId45"/>
    <p:sldId id="288" r:id="rId46"/>
    <p:sldId id="287" r:id="rId47"/>
    <p:sldId id="297" r:id="rId48"/>
    <p:sldId id="298" r:id="rId49"/>
    <p:sldId id="299" r:id="rId50"/>
    <p:sldId id="305" r:id="rId51"/>
    <p:sldId id="300" r:id="rId52"/>
    <p:sldId id="301" r:id="rId53"/>
    <p:sldId id="302" r:id="rId54"/>
    <p:sldId id="317" r:id="rId55"/>
    <p:sldId id="303" r:id="rId56"/>
    <p:sldId id="324" r:id="rId57"/>
    <p:sldId id="304" r:id="rId58"/>
    <p:sldId id="319" r:id="rId59"/>
    <p:sldId id="320" r:id="rId60"/>
    <p:sldId id="321" r:id="rId61"/>
    <p:sldId id="322" r:id="rId62"/>
    <p:sldId id="323" r:id="rId63"/>
    <p:sldId id="325" r:id="rId64"/>
    <p:sldId id="326" r:id="rId65"/>
    <p:sldId id="327" r:id="rId66"/>
    <p:sldId id="284" r:id="rId67"/>
    <p:sldId id="282" r:id="rId68"/>
    <p:sldId id="286" r:id="rId69"/>
    <p:sldId id="283" r:id="rId70"/>
    <p:sldId id="285" r:id="rId71"/>
    <p:sldId id="256" r:id="rId7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7C7C"/>
    <a:srgbClr val="384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A59A14-FB4F-46D7-BB86-17B009C5C9E1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8EC9A-B9BF-4F9E-9459-D1ED49BD7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70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07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AFDC9-61B2-8D9B-ACD3-0D0E161C7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16DA29-9FE3-5045-F6BE-23F6A437F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01D933-0203-9829-01A8-0BA01DE2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79C62B-3D82-5498-C84A-5919E8384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86571D-65A3-3028-D3DD-30A57E54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350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6CCDA8-AFA6-5F0B-0C72-0BF759F6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5299B75-266F-D949-7E0D-825249758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72309D-6D2C-6D5A-BA39-08C74C287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6631F4-C953-04D3-E60E-BBBAA355A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A2D972-FB55-7AA7-057E-CB8E2E57E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314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7C84577-8810-36EE-2D75-733A0D9EC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4783FC-689A-8E47-B1D8-F87224A0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A488E1-8A46-C79B-6E1A-539D2477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6CDED9-0F40-3ACB-D1AD-F372706D2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5C84D9-0354-D865-4E98-20B4801F3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62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8C2DED-6D00-C9E6-128A-69B3C18F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FE06BB-F1ED-E8FA-BCDD-D69EFBA3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7FAF52-41AC-AFDE-6864-16F73AA39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86757F-84DC-1AD8-A8C8-88D8C7C3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88F7FF-BFEE-6AA5-D87E-D3169D686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184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388689-FA39-206B-255C-B588C63E0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A039CF-385E-3256-41E0-1BF397AB0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9CC0D6-6F0D-6A0B-18EC-14E1C9C9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27D747-BEB2-36E0-182C-2CE0B49B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B10E00-AC6D-08B9-C36E-3F00DBB5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385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1098B9-F605-A42F-7B68-643DA719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04CC36-C398-E558-9B53-389C4E2B6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151034-9AA2-4AE1-B240-79BA7E8D2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7F6EF0-C3E6-5629-78C7-AD6DCF7D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48ACE9-B478-798E-51C8-55F4EA802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765610-71E8-5A49-931C-70A4D595B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105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43DD61-C28E-75AD-740E-DF476EA13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919896-F9E7-A1FD-6C0D-A0E98F02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546F51-5155-BA00-A8A3-62829B7D0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F22F9A6-A247-B10D-DAD8-F925F0D5E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65E2AA-73AF-70B3-C591-836979826E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CC5A91-D0BE-1496-A675-ADBA0D5C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93F7B62-0DEA-356E-0365-E2512AE04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807FB6F-BF8A-A0B4-8E61-2972EC184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71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A9D60B-D369-63C8-642A-1DE4981A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A64569-8A24-32CC-6B88-AF283348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4AC5F9A-3727-A209-AB67-FA1FE0147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79E223-7859-E7E5-3E0E-8A92A7F53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5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A45F7E-89F1-6652-4233-0C21D6F4F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F181D8E-7A15-ABFE-E651-C71AF53E9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F490A0-458A-5028-C00C-7048FC9F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39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9BF23-67FC-9116-A1BE-3EA5F3738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C34A79-168C-FD1D-2521-56DF10F2D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D3D95E-C3CB-3471-23A0-D68F97AC7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073C350-AAA9-1A0A-E115-955251697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2DD399-77CF-7EB3-21DD-60F3FD9EE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7096AC-53D3-5D8A-AD0D-CBFAAD33A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640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AB8DEF-07E4-7343-5E4B-1DAD64FBF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58167A-59F5-C4D5-43DF-9F052F652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94A65F-C0A2-E641-0BAF-4B6345EC4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9C8693-644F-3196-AF64-2A844997D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836554-B1BE-AB90-D17E-DB794261E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2AAD66-7081-59BE-45AE-F9660ADB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185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5DC6C1-0A6A-89CA-E23A-1CA7E2F05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44587D-F21C-738A-AEE6-7A4E3B3F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B4B625-3108-E5F2-25B5-55B1EB85D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7A806-4355-4465-8B4D-D058BBBC2750}" type="datetimeFigureOut">
              <a:rPr lang="en-GB" smtClean="0"/>
              <a:t>31/05/2025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A5B69E-2D62-D08C-6C75-B39FC884F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30BEA6-47AF-9FAE-9FB1-45B76270DD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18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2wtSR3kD_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javarush.com/groups/posts/2291-osobennosti-phantomreference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javarush.com/groups/posts/2291-osobennosti-phantomreference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en/java/javase/24/gctuning/z-garbage-collector.html#GUID-8637B158-4F35-4E2D-8E7B-9DAEF15BB3CD" TargetMode="Externa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1jVn5Sm8Uw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jaiRW1v2fjk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rkit.com/docs/java-profiler/latest/help/understanding-garbage-collection-in-java-gc-roots.jsp" TargetMode="External"/><Relationship Id="rId3" Type="http://schemas.openxmlformats.org/officeDocument/2006/relationships/hyperlink" Target="https://habr.com/ru/articles/549176/" TargetMode="External"/><Relationship Id="rId7" Type="http://schemas.openxmlformats.org/officeDocument/2006/relationships/hyperlink" Target="https://axiomjdk.ru/announcements/2022/12/15/sborka-musora-v-java/" TargetMode="External"/><Relationship Id="rId12" Type="http://schemas.openxmlformats.org/officeDocument/2006/relationships/hyperlink" Target="https://www.youtube.com/watch?v=jaiRW1v2fjk" TargetMode="External"/><Relationship Id="rId2" Type="http://schemas.openxmlformats.org/officeDocument/2006/relationships/hyperlink" Target="https://habr.com/ru/companies/otus/articles/776342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abr.com/ru/articles/440590/" TargetMode="External"/><Relationship Id="rId11" Type="http://schemas.openxmlformats.org/officeDocument/2006/relationships/hyperlink" Target="https://www.youtube.com/watch?v=c1jVn5Sm8Uw" TargetMode="External"/><Relationship Id="rId5" Type="http://schemas.openxmlformats.org/officeDocument/2006/relationships/hyperlink" Target="https://habr.com/ru/articles/685518/" TargetMode="External"/><Relationship Id="rId10" Type="http://schemas.openxmlformats.org/officeDocument/2006/relationships/hyperlink" Target="https://www.youtube.com/watch?v=q2wtSR3kD_I" TargetMode="External"/><Relationship Id="rId4" Type="http://schemas.openxmlformats.org/officeDocument/2006/relationships/hyperlink" Target="https://struchkov.dev/blog/ru/memory-in-java/" TargetMode="External"/><Relationship Id="rId9" Type="http://schemas.openxmlformats.org/officeDocument/2006/relationships/hyperlink" Target="https://blog.ycrash.io/how-bigger-heaps-might-slow-down-an-application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24B869-FAC6-4DC9-FEBB-0BE6BECFF7B4}"/>
              </a:ext>
            </a:extLst>
          </p:cNvPr>
          <p:cNvSpPr txBox="1"/>
          <p:nvPr/>
        </p:nvSpPr>
        <p:spPr>
          <a:xfrm>
            <a:off x="5321300" y="2941168"/>
            <a:ext cx="3822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 </a:t>
            </a:r>
            <a:r>
              <a:rPr lang="ru-RU" sz="4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и </a:t>
            </a:r>
            <a:r>
              <a:rPr lang="en-US" sz="4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co.</a:t>
            </a:r>
            <a:endParaRPr lang="en-GB" sz="3600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2D46FDA-51C4-FBBA-10C4-62CF715FF884}"/>
              </a:ext>
            </a:extLst>
          </p:cNvPr>
          <p:cNvGrpSpPr/>
          <p:nvPr/>
        </p:nvGrpSpPr>
        <p:grpSpPr>
          <a:xfrm>
            <a:off x="-54077" y="-70777"/>
            <a:ext cx="9533358" cy="6999555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22DD341-28E7-7BD3-6465-E5945D98F8E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8285FCCE-978B-01E8-4FF9-4D7F1F46879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3436955-6B02-5DC0-B99A-7C7376E0B738}"/>
              </a:ext>
            </a:extLst>
          </p:cNvPr>
          <p:cNvGrpSpPr/>
          <p:nvPr/>
        </p:nvGrpSpPr>
        <p:grpSpPr>
          <a:xfrm rot="10800000">
            <a:off x="3230880" y="-70778"/>
            <a:ext cx="9022926" cy="7081178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B89CDAD-FBB0-CDF4-AB8D-0A728BA644E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89F757D-0C7B-A130-F773-4CAE07D75FE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781E81AB-E8D0-DA6A-22B0-4E7E4B75CD82}"/>
              </a:ext>
            </a:extLst>
          </p:cNvPr>
          <p:cNvCxnSpPr/>
          <p:nvPr/>
        </p:nvCxnSpPr>
        <p:spPr>
          <a:xfrm>
            <a:off x="5161935" y="1406013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05056948-25C1-C3C9-246D-FE278F07FE03}"/>
              </a:ext>
            </a:extLst>
          </p:cNvPr>
          <p:cNvCxnSpPr/>
          <p:nvPr/>
        </p:nvCxnSpPr>
        <p:spPr>
          <a:xfrm>
            <a:off x="5310930" y="1552834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: уступ 11">
            <a:extLst>
              <a:ext uri="{FF2B5EF4-FFF2-40B4-BE49-F238E27FC236}">
                <a16:creationId xmlns:a16="http://schemas.microsoft.com/office/drawing/2014/main" id="{D1020D5B-821A-43C8-82AB-C8E366985509}"/>
              </a:ext>
            </a:extLst>
          </p:cNvPr>
          <p:cNvCxnSpPr/>
          <p:nvPr/>
        </p:nvCxnSpPr>
        <p:spPr>
          <a:xfrm>
            <a:off x="5172305" y="3781410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: уступ 12">
            <a:extLst>
              <a:ext uri="{FF2B5EF4-FFF2-40B4-BE49-F238E27FC236}">
                <a16:creationId xmlns:a16="http://schemas.microsoft.com/office/drawing/2014/main" id="{E6273045-9E1D-5784-7D55-19B512FF7399}"/>
              </a:ext>
            </a:extLst>
          </p:cNvPr>
          <p:cNvCxnSpPr/>
          <p:nvPr/>
        </p:nvCxnSpPr>
        <p:spPr>
          <a:xfrm>
            <a:off x="5321300" y="3928231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6906-3B5B-F847-B2AE-8039ABB7A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010" y="9119489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34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78176-EA75-4FF5-5158-8A51DE76D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9A7572E-9C89-537D-1119-981DDB1E727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7348071D-707E-384A-F67D-555C07E1AC6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C047C3D0-8297-6965-048A-068695B32C8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32D2EBC-42EB-6CD1-366A-9889E31E525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075CAF00-3998-E68B-8FEF-D6EBEBDCF20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C14EF330-D88C-498C-1277-E244B67B446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1345D8-9328-3392-E399-0738F7657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636" y="1339138"/>
            <a:ext cx="7345926" cy="489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775B89-4530-B231-D874-F29CF67DA2A8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3D7E7-67B2-DDAA-D680-EC58512623CA}"/>
              </a:ext>
            </a:extLst>
          </p:cNvPr>
          <p:cNvSpPr txBox="1"/>
          <p:nvPr/>
        </p:nvSpPr>
        <p:spPr>
          <a:xfrm>
            <a:off x="4682965" y="5610582"/>
            <a:ext cx="4050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(before Java 8)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31D443-23DF-1670-3E97-66C0010BD466}"/>
              </a:ext>
            </a:extLst>
          </p:cNvPr>
          <p:cNvSpPr txBox="1"/>
          <p:nvPr/>
        </p:nvSpPr>
        <p:spPr>
          <a:xfrm>
            <a:off x="8812514" y="3590947"/>
            <a:ext cx="25240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Direct Buffers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JNI (Java Native Interface)</a:t>
            </a:r>
          </a:p>
        </p:txBody>
      </p:sp>
    </p:spTree>
    <p:extLst>
      <p:ext uri="{BB962C8B-B14F-4D97-AF65-F5344CB8AC3E}">
        <p14:creationId xmlns:p14="http://schemas.microsoft.com/office/powerpoint/2010/main" val="1211599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AA3CF-3642-07A7-DCBB-973386AFC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AAD913-A24F-837D-4CC0-9C0D33F437C6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89C8C1-71DB-F20D-9023-D68A383E1CCD}"/>
              </a:ext>
            </a:extLst>
          </p:cNvPr>
          <p:cNvSpPr txBox="1"/>
          <p:nvPr/>
        </p:nvSpPr>
        <p:spPr>
          <a:xfrm>
            <a:off x="324465" y="1326618"/>
            <a:ext cx="577153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Стек (</a:t>
            </a:r>
            <a:r>
              <a:rPr lang="ru-RU" dirty="0" err="1"/>
              <a:t>Stack</a:t>
            </a:r>
            <a:r>
              <a:rPr lang="ru-RU" dirty="0"/>
              <a:t>)</a:t>
            </a:r>
          </a:p>
          <a:p>
            <a:r>
              <a:rPr lang="ru-RU" dirty="0"/>
              <a:t>Каждый поток в Java имеет собственный стек, который содержит информацию о вызовах методов и локальных переменных. Стек устроен по принципу LIFO (</a:t>
            </a:r>
            <a:r>
              <a:rPr lang="ru-RU" dirty="0" err="1"/>
              <a:t>last-in</a:t>
            </a:r>
            <a:r>
              <a:rPr lang="ru-RU" dirty="0"/>
              <a:t>, </a:t>
            </a:r>
            <a:r>
              <a:rPr lang="ru-RU" dirty="0" err="1"/>
              <a:t>first-out</a:t>
            </a:r>
            <a:r>
              <a:rPr lang="ru-RU" dirty="0"/>
              <a:t>) и используется для управления выполнением методов и их локальными переменными.</a:t>
            </a:r>
          </a:p>
          <a:p>
            <a:endParaRPr lang="ru-RU" dirty="0"/>
          </a:p>
          <a:p>
            <a:r>
              <a:rPr lang="ru-RU" dirty="0"/>
              <a:t>Каждый вызов метода создает новый фрейм стека, который содержит локальные переменные метода, параметры и информацию о выполнении. После завершения метода фрейм стека удаляется, освобождая память.</a:t>
            </a:r>
          </a:p>
          <a:p>
            <a:endParaRPr lang="ru-RU" dirty="0"/>
          </a:p>
          <a:p>
            <a:r>
              <a:rPr lang="ru-RU" dirty="0"/>
              <a:t>Размер стека ограничен и может быть настроен при запуске JVM. Если стек переполнен (обычно из-за глубокой или бесконечной рекурсии), JVM выбросит исключение </a:t>
            </a:r>
            <a:r>
              <a:rPr lang="ru-RU" dirty="0" err="1"/>
              <a:t>java.lang.StackOverflowError</a:t>
            </a:r>
            <a:r>
              <a:rPr lang="ru-RU" dirty="0"/>
              <a:t>.</a:t>
            </a:r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B396C56-6645-0C9F-F123-3F49105CC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1639" y="1760711"/>
            <a:ext cx="5515896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3D56E41-B5B9-FC3F-EA5D-5B89798FEF64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BD86A29-80F9-0221-C4C7-34EFA0E60C9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649CF7E-7E83-B25C-55A4-73D64AD1DF9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5DF0C62-21B8-38E6-8A7A-7E84531B15A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21D0A2A-D0D7-7583-034F-2687CFBAFA4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65589A71-9EF4-BC40-D329-CA7F0459B5D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552089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77BE5-E566-8B4F-16BC-6A78A88FB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2A295F2-554E-E49F-C3A9-84726DF021DE}"/>
              </a:ext>
            </a:extLst>
          </p:cNvPr>
          <p:cNvSpPr/>
          <p:nvPr/>
        </p:nvSpPr>
        <p:spPr>
          <a:xfrm>
            <a:off x="580103" y="1376516"/>
            <a:ext cx="5663381" cy="14551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9718F6-AAA0-F7CC-4F7C-AEB672AE998A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09D45C-0EF6-7FF3-A76E-1DDEB6383FF4}"/>
              </a:ext>
            </a:extLst>
          </p:cNvPr>
          <p:cNvSpPr txBox="1"/>
          <p:nvPr/>
        </p:nvSpPr>
        <p:spPr>
          <a:xfrm>
            <a:off x="393290" y="1073180"/>
            <a:ext cx="5928852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class </a:t>
            </a:r>
            <a:r>
              <a:rPr lang="en-GB" sz="15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public static void main(String[] </a:t>
            </a:r>
            <a:r>
              <a:rPr lang="en-GB" sz="1500" dirty="0" err="1">
                <a:latin typeface="Arial" panose="020B0604020202020204" pitchFamily="34" charset="0"/>
                <a:cs typeface="Arial" panose="020B0604020202020204" pitchFamily="34" charset="0"/>
              </a:rPr>
              <a:t>args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person1 = new Person("John");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person2 = new Person("Jane");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(person1, person2);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("After swapping:");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static void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 p1, Person p2)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String temp = p1.getName();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p1.setName(p2.getName());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p2.setName(temp);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C2BFA-8252-AE47-4283-3564315B0ED6}"/>
              </a:ext>
            </a:extLst>
          </p:cNvPr>
          <p:cNvSpPr txBox="1"/>
          <p:nvPr/>
        </p:nvSpPr>
        <p:spPr>
          <a:xfrm>
            <a:off x="6902246" y="2136338"/>
            <a:ext cx="4611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Stack: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F6D734-7259-4BB2-1713-97E09E0FAB28}"/>
              </a:ext>
            </a:extLst>
          </p:cNvPr>
          <p:cNvSpPr txBox="1"/>
          <p:nvPr/>
        </p:nvSpPr>
        <p:spPr>
          <a:xfrm>
            <a:off x="5702709" y="6305169"/>
            <a:ext cx="634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https://struchkov.dev/blog/ru/memory-in-java/#пример-с-кодом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0FC4DB8-724A-D605-EAD8-51903A106783}"/>
              </a:ext>
            </a:extLst>
          </p:cNvPr>
          <p:cNvSpPr/>
          <p:nvPr/>
        </p:nvSpPr>
        <p:spPr>
          <a:xfrm>
            <a:off x="6902244" y="2523933"/>
            <a:ext cx="4611329" cy="112522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93935B-04E4-D16F-8799-A7139BB240A3}"/>
              </a:ext>
            </a:extLst>
          </p:cNvPr>
          <p:cNvSpPr txBox="1"/>
          <p:nvPr/>
        </p:nvSpPr>
        <p:spPr>
          <a:xfrm>
            <a:off x="6902245" y="2467092"/>
            <a:ext cx="46113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[Frame for main]</a:t>
            </a:r>
          </a:p>
          <a:p>
            <a:r>
              <a:rPr lang="en-GB" dirty="0"/>
              <a:t>  - person1 -&gt; </a:t>
            </a:r>
            <a:r>
              <a:rPr lang="ru-RU" dirty="0"/>
              <a:t>ссылка на объект </a:t>
            </a:r>
            <a:r>
              <a:rPr lang="en-GB" dirty="0"/>
              <a:t>Person("John")</a:t>
            </a:r>
          </a:p>
          <a:p>
            <a:r>
              <a:rPr lang="en-GB" dirty="0"/>
              <a:t>  - person2 -&gt; </a:t>
            </a:r>
            <a:r>
              <a:rPr lang="ru-RU" dirty="0"/>
              <a:t>ссылка на объект </a:t>
            </a:r>
            <a:r>
              <a:rPr lang="en-GB" dirty="0"/>
              <a:t>Person("Jane")</a:t>
            </a:r>
          </a:p>
          <a:p>
            <a:r>
              <a:rPr lang="en-GB" dirty="0"/>
              <a:t>  - </a:t>
            </a:r>
            <a:r>
              <a:rPr lang="en-GB" dirty="0" err="1"/>
              <a:t>args</a:t>
            </a:r>
            <a:r>
              <a:rPr lang="en-GB" dirty="0"/>
              <a:t> -&gt; </a:t>
            </a:r>
            <a:r>
              <a:rPr lang="ru-RU" dirty="0"/>
              <a:t>ссылка на массив строк</a:t>
            </a:r>
            <a:endParaRPr lang="en-GB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E628EA51-14FD-F099-B6DF-A878D89E37B6}"/>
              </a:ext>
            </a:extLst>
          </p:cNvPr>
          <p:cNvGrpSpPr/>
          <p:nvPr/>
        </p:nvGrpSpPr>
        <p:grpSpPr>
          <a:xfrm>
            <a:off x="12418139" y="2505670"/>
            <a:ext cx="4611331" cy="1200329"/>
            <a:chOff x="6902242" y="2145980"/>
            <a:chExt cx="4611331" cy="12003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3F80BA-C7F6-4B58-200F-AB7B4F0ADE63}"/>
                </a:ext>
              </a:extLst>
            </p:cNvPr>
            <p:cNvSpPr txBox="1"/>
            <p:nvPr/>
          </p:nvSpPr>
          <p:spPr>
            <a:xfrm>
              <a:off x="6902244" y="2145980"/>
              <a:ext cx="461132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/>
                <a:t>[Frame for </a:t>
              </a:r>
              <a:r>
                <a:rPr lang="en-GB" dirty="0" err="1"/>
                <a:t>swapNames</a:t>
              </a:r>
              <a:r>
                <a:rPr lang="en-GB" dirty="0"/>
                <a:t>]</a:t>
              </a:r>
            </a:p>
            <a:p>
              <a:r>
                <a:rPr lang="en-GB" dirty="0"/>
                <a:t>  - p1 -&gt;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Person("John")</a:t>
              </a:r>
            </a:p>
            <a:p>
              <a:r>
                <a:rPr lang="en-GB" dirty="0"/>
                <a:t>  - p2 -&gt;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Person("Jane")</a:t>
              </a:r>
            </a:p>
            <a:p>
              <a:r>
                <a:rPr lang="en-GB" dirty="0"/>
                <a:t>  - temp -&gt; "John"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A2CB167-4EBE-938F-8C57-38034D274465}"/>
                </a:ext>
              </a:extLst>
            </p:cNvPr>
            <p:cNvSpPr/>
            <p:nvPr/>
          </p:nvSpPr>
          <p:spPr>
            <a:xfrm>
              <a:off x="6902242" y="2193710"/>
              <a:ext cx="4611330" cy="1125225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2A10726B-112A-C26E-C579-EE351EE627E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8FF81FD-D7D9-9E30-8FA4-0063B926E56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53838C8F-17F0-0FB8-C49E-DE42B56765E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EAA949C-8D2C-29C9-AA6A-216784378F8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817046F2-023F-6CA3-DB13-4816158AB7F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1B55A56E-5D6F-6398-2E0C-90DD7CD9678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50229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4B1B0-61CA-60D5-222D-E7446AC34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FC87D1D-DCB3-D061-941F-229AF47158F5}"/>
              </a:ext>
            </a:extLst>
          </p:cNvPr>
          <p:cNvGrpSpPr/>
          <p:nvPr/>
        </p:nvGrpSpPr>
        <p:grpSpPr>
          <a:xfrm>
            <a:off x="6902242" y="2145980"/>
            <a:ext cx="4611331" cy="1200329"/>
            <a:chOff x="6902242" y="2145980"/>
            <a:chExt cx="4611331" cy="120032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437C77-32BC-F620-500C-A753F797A35A}"/>
                </a:ext>
              </a:extLst>
            </p:cNvPr>
            <p:cNvSpPr txBox="1"/>
            <p:nvPr/>
          </p:nvSpPr>
          <p:spPr>
            <a:xfrm>
              <a:off x="6902244" y="2145980"/>
              <a:ext cx="461132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/>
                <a:t>[Frame for </a:t>
              </a:r>
              <a:r>
                <a:rPr lang="en-GB" dirty="0" err="1"/>
                <a:t>swapNames</a:t>
              </a:r>
              <a:r>
                <a:rPr lang="en-GB" dirty="0"/>
                <a:t>]</a:t>
              </a:r>
            </a:p>
            <a:p>
              <a:r>
                <a:rPr lang="en-GB" dirty="0"/>
                <a:t>  - p1 -&gt;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Person("John")</a:t>
              </a:r>
            </a:p>
            <a:p>
              <a:r>
                <a:rPr lang="en-GB" dirty="0"/>
                <a:t>  - p2 -&gt;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Person("Jane")</a:t>
              </a:r>
            </a:p>
            <a:p>
              <a:r>
                <a:rPr lang="en-GB" dirty="0"/>
                <a:t>  - temp -&gt; "John"</a:t>
              </a:r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C59BA319-8F64-3E33-CD16-318E4FACDBE9}"/>
                </a:ext>
              </a:extLst>
            </p:cNvPr>
            <p:cNvSpPr/>
            <p:nvPr/>
          </p:nvSpPr>
          <p:spPr>
            <a:xfrm>
              <a:off x="6902242" y="2193710"/>
              <a:ext cx="4611330" cy="1125225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5D2A8E6-C517-53C6-731B-CF8BA5A2F4FA}"/>
              </a:ext>
            </a:extLst>
          </p:cNvPr>
          <p:cNvSpPr/>
          <p:nvPr/>
        </p:nvSpPr>
        <p:spPr>
          <a:xfrm>
            <a:off x="580103" y="1376516"/>
            <a:ext cx="5663381" cy="19074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507EB56-D6D8-6650-5425-13AD02FAE2CB}"/>
              </a:ext>
            </a:extLst>
          </p:cNvPr>
          <p:cNvSpPr/>
          <p:nvPr/>
        </p:nvSpPr>
        <p:spPr>
          <a:xfrm>
            <a:off x="580103" y="4523407"/>
            <a:ext cx="4807975" cy="126141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9D5AE7-46B9-2DFB-D1E4-A14260E2E864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86A007-DFD8-9176-F0D4-AE1116D7BE08}"/>
              </a:ext>
            </a:extLst>
          </p:cNvPr>
          <p:cNvSpPr txBox="1"/>
          <p:nvPr/>
        </p:nvSpPr>
        <p:spPr>
          <a:xfrm>
            <a:off x="393290" y="1073180"/>
            <a:ext cx="5928852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class </a:t>
            </a:r>
            <a:r>
              <a:rPr lang="en-GB" sz="15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public static void main(String[] </a:t>
            </a:r>
            <a:r>
              <a:rPr lang="en-GB" sz="1500" dirty="0" err="1">
                <a:latin typeface="Arial" panose="020B0604020202020204" pitchFamily="34" charset="0"/>
                <a:cs typeface="Arial" panose="020B0604020202020204" pitchFamily="34" charset="0"/>
              </a:rPr>
              <a:t>args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person1 = new Person("John");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person2 = new Person("Jane");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(person1, person2);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("After swapping:");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static void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 p1, Person p2)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String temp = p1.getName();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p1.setName(p2.getName());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p2.setName(temp);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2C2D8C-4A1D-FA3C-6B50-CF5342C79C44}"/>
              </a:ext>
            </a:extLst>
          </p:cNvPr>
          <p:cNvSpPr txBox="1"/>
          <p:nvPr/>
        </p:nvSpPr>
        <p:spPr>
          <a:xfrm>
            <a:off x="5702709" y="6305169"/>
            <a:ext cx="634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https://struchkov.dev/blog/ru/memory-in-java/#пример-с-кодом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584AD3C-B609-37FE-621C-31570EFE1E23}"/>
              </a:ext>
            </a:extLst>
          </p:cNvPr>
          <p:cNvSpPr/>
          <p:nvPr/>
        </p:nvSpPr>
        <p:spPr>
          <a:xfrm>
            <a:off x="6902242" y="3340941"/>
            <a:ext cx="4611329" cy="112522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E30FC4-73D2-FD52-9237-4E84795512FD}"/>
              </a:ext>
            </a:extLst>
          </p:cNvPr>
          <p:cNvSpPr txBox="1"/>
          <p:nvPr/>
        </p:nvSpPr>
        <p:spPr>
          <a:xfrm>
            <a:off x="6902245" y="1859339"/>
            <a:ext cx="4611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Stack: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61CC5-64F6-F3DB-DCB0-6E6EA33233DC}"/>
              </a:ext>
            </a:extLst>
          </p:cNvPr>
          <p:cNvSpPr txBox="1"/>
          <p:nvPr/>
        </p:nvSpPr>
        <p:spPr>
          <a:xfrm>
            <a:off x="6902243" y="3283974"/>
            <a:ext cx="46113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[Frame for main]</a:t>
            </a:r>
          </a:p>
          <a:p>
            <a:r>
              <a:rPr lang="en-GB" dirty="0"/>
              <a:t>  - person1 -&gt; </a:t>
            </a:r>
            <a:r>
              <a:rPr lang="ru-RU" dirty="0"/>
              <a:t>ссылка на объект </a:t>
            </a:r>
            <a:r>
              <a:rPr lang="en-GB" dirty="0"/>
              <a:t>Person("John")</a:t>
            </a:r>
          </a:p>
          <a:p>
            <a:r>
              <a:rPr lang="en-GB" dirty="0"/>
              <a:t>  - person2 -&gt; </a:t>
            </a:r>
            <a:r>
              <a:rPr lang="ru-RU" dirty="0"/>
              <a:t>ссылка на объект </a:t>
            </a:r>
            <a:r>
              <a:rPr lang="en-GB" dirty="0"/>
              <a:t>Person("Jane")</a:t>
            </a:r>
          </a:p>
          <a:p>
            <a:r>
              <a:rPr lang="en-GB" dirty="0"/>
              <a:t>  - </a:t>
            </a:r>
            <a:r>
              <a:rPr lang="en-GB" dirty="0" err="1"/>
              <a:t>args</a:t>
            </a:r>
            <a:r>
              <a:rPr lang="en-GB" dirty="0"/>
              <a:t> -&gt; </a:t>
            </a:r>
            <a:r>
              <a:rPr lang="ru-RU" dirty="0"/>
              <a:t>ссылка на массив строк</a:t>
            </a:r>
            <a:endParaRPr lang="en-GB" dirty="0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0B079ED-40E6-2DB5-D92A-6732E9C3115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EAC645C-ADED-2F4A-1029-76336B8442B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E6BFDCC0-BFAF-67EF-A7F0-5DE16067242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0DB9CD1-0973-4436-5653-65AD1776693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55CF455D-D67E-BB4A-ADFE-A9E90BBB92E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3622B7C3-40C8-7E2F-9055-9082719CB9D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764965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226D9-4BB2-62B2-AF9D-734F94626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9F714C4-E29A-0E09-D6C1-D593C9948694}"/>
              </a:ext>
            </a:extLst>
          </p:cNvPr>
          <p:cNvSpPr/>
          <p:nvPr/>
        </p:nvSpPr>
        <p:spPr>
          <a:xfrm>
            <a:off x="580103" y="1376516"/>
            <a:ext cx="5663381" cy="29791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5A240EF-64AC-27F1-5F7F-044DBC797122}"/>
              </a:ext>
            </a:extLst>
          </p:cNvPr>
          <p:cNvSpPr/>
          <p:nvPr/>
        </p:nvSpPr>
        <p:spPr>
          <a:xfrm>
            <a:off x="6902245" y="2148348"/>
            <a:ext cx="4611329" cy="15584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98B559-E513-B860-C7A6-126134A4071D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19F455-CF8A-8DBA-7D1B-0A0DC5C4862B}"/>
              </a:ext>
            </a:extLst>
          </p:cNvPr>
          <p:cNvSpPr txBox="1"/>
          <p:nvPr/>
        </p:nvSpPr>
        <p:spPr>
          <a:xfrm>
            <a:off x="393290" y="1073180"/>
            <a:ext cx="5928852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class </a:t>
            </a:r>
            <a:r>
              <a:rPr lang="en-GB" sz="15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public static void main(String[] </a:t>
            </a:r>
            <a:r>
              <a:rPr lang="en-GB" sz="1500" dirty="0" err="1">
                <a:latin typeface="Arial" panose="020B0604020202020204" pitchFamily="34" charset="0"/>
                <a:cs typeface="Arial" panose="020B0604020202020204" pitchFamily="34" charset="0"/>
              </a:rPr>
              <a:t>args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person1 = new Person("John");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Person person2 = new Person("Jane");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(person1, person2);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("After swapping:");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person1: " + person1.getName());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GB" sz="15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System.out.println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("Name of person2: " + person2.getName());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endParaRPr lang="en-GB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GB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static void </a:t>
            </a:r>
            <a:r>
              <a:rPr lang="en-GB" sz="15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swapNames</a:t>
            </a:r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(Person p1, Person p2) {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String temp = p1.getName();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p1.setName(p2.getName());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    p2.setName(temp);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    }</a:t>
            </a:r>
          </a:p>
          <a:p>
            <a:r>
              <a:rPr lang="en-GB" sz="15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AD95F-5550-1009-2C1F-A7CCF2A72407}"/>
              </a:ext>
            </a:extLst>
          </p:cNvPr>
          <p:cNvSpPr txBox="1"/>
          <p:nvPr/>
        </p:nvSpPr>
        <p:spPr>
          <a:xfrm>
            <a:off x="6902246" y="2136338"/>
            <a:ext cx="46113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Stack:</a:t>
            </a:r>
          </a:p>
          <a:p>
            <a:r>
              <a:rPr lang="en-GB" dirty="0"/>
              <a:t>[Frame for main]</a:t>
            </a:r>
          </a:p>
          <a:p>
            <a:r>
              <a:rPr lang="en-GB" dirty="0"/>
              <a:t>  - person1 -&gt; </a:t>
            </a:r>
            <a:r>
              <a:rPr lang="ru-RU" dirty="0"/>
              <a:t>ссылка на объект </a:t>
            </a:r>
            <a:r>
              <a:rPr lang="en-GB" dirty="0"/>
              <a:t>Person("Jane")</a:t>
            </a:r>
          </a:p>
          <a:p>
            <a:r>
              <a:rPr lang="en-GB" dirty="0"/>
              <a:t>  - person2 -&gt; </a:t>
            </a:r>
            <a:r>
              <a:rPr lang="ru-RU" dirty="0"/>
              <a:t>ссылка на объект </a:t>
            </a:r>
            <a:r>
              <a:rPr lang="en-GB" dirty="0"/>
              <a:t>Person("John")</a:t>
            </a:r>
          </a:p>
          <a:p>
            <a:r>
              <a:rPr lang="en-GB" dirty="0"/>
              <a:t>  - </a:t>
            </a:r>
            <a:r>
              <a:rPr lang="en-GB" dirty="0" err="1"/>
              <a:t>args</a:t>
            </a:r>
            <a:r>
              <a:rPr lang="en-GB" dirty="0"/>
              <a:t> -&gt; </a:t>
            </a:r>
            <a:r>
              <a:rPr lang="ru-RU" dirty="0"/>
              <a:t>ссылка на массив строк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84FD3B-1BE7-E5E2-7182-91AD46747D6E}"/>
              </a:ext>
            </a:extLst>
          </p:cNvPr>
          <p:cNvSpPr txBox="1"/>
          <p:nvPr/>
        </p:nvSpPr>
        <p:spPr>
          <a:xfrm>
            <a:off x="5702709" y="6305169"/>
            <a:ext cx="634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https://struchkov.dev/blog/ru/memory-in-java/#пример-с-кодом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AEFCA79-ACA0-0FB7-C836-5581FC42989B}"/>
              </a:ext>
            </a:extLst>
          </p:cNvPr>
          <p:cNvGrpSpPr/>
          <p:nvPr/>
        </p:nvGrpSpPr>
        <p:grpSpPr>
          <a:xfrm>
            <a:off x="12526294" y="2148348"/>
            <a:ext cx="4611331" cy="1200329"/>
            <a:chOff x="6902242" y="2145980"/>
            <a:chExt cx="4611331" cy="1200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0A31930-20BF-95E1-5621-1844A2F60F3F}"/>
                </a:ext>
              </a:extLst>
            </p:cNvPr>
            <p:cNvSpPr txBox="1"/>
            <p:nvPr/>
          </p:nvSpPr>
          <p:spPr>
            <a:xfrm>
              <a:off x="6902244" y="2145980"/>
              <a:ext cx="461132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/>
                <a:t>[Frame for </a:t>
              </a:r>
              <a:r>
                <a:rPr lang="en-GB" dirty="0" err="1"/>
                <a:t>swapNames</a:t>
              </a:r>
              <a:r>
                <a:rPr lang="en-GB" dirty="0"/>
                <a:t>]</a:t>
              </a:r>
            </a:p>
            <a:p>
              <a:r>
                <a:rPr lang="en-GB" dirty="0"/>
                <a:t>  - p1 -&gt;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Person("John")</a:t>
              </a:r>
            </a:p>
            <a:p>
              <a:r>
                <a:rPr lang="en-GB" dirty="0"/>
                <a:t>  - p2 -&gt; </a:t>
              </a:r>
              <a:r>
                <a:rPr lang="ru-RU" dirty="0"/>
                <a:t>ссылка на объект </a:t>
              </a:r>
              <a:r>
                <a:rPr lang="en-GB" dirty="0"/>
                <a:t>Person("Jane")</a:t>
              </a:r>
            </a:p>
            <a:p>
              <a:r>
                <a:rPr lang="en-GB" dirty="0"/>
                <a:t>  - temp -&gt; "John"</a:t>
              </a:r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8BBB43C0-438F-38D1-CEAC-0E356DEE4D28}"/>
                </a:ext>
              </a:extLst>
            </p:cNvPr>
            <p:cNvSpPr/>
            <p:nvPr/>
          </p:nvSpPr>
          <p:spPr>
            <a:xfrm>
              <a:off x="6902242" y="2193710"/>
              <a:ext cx="4611330" cy="1125225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0C0F79B-899D-C07B-247E-C9AA355FC7A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6A385029-D4BB-DDEA-46FD-8EE5724D1E9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529C4A92-3C58-752A-E79F-2A07A4CE9B5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DCC467CF-AD81-AC69-7273-EB36F110CEA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13AECA79-0DA6-6AE3-4B0B-0C73A624C14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3B8B118D-E09F-2444-20C0-B9DBC2B2943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894516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8781D-15E8-5D93-5EF3-CAE2DCA33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9DA97EC-5965-8CCE-00AD-9F3F9F98000B}"/>
              </a:ext>
            </a:extLst>
          </p:cNvPr>
          <p:cNvSpPr/>
          <p:nvPr/>
        </p:nvSpPr>
        <p:spPr>
          <a:xfrm>
            <a:off x="324465" y="2782529"/>
            <a:ext cx="5771535" cy="334540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1E49D-8FCC-4FB5-1158-5B738465123A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.</a:t>
            </a:r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 Heap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2A03A3-B276-D436-64E8-0A6A1D6A9808}"/>
              </a:ext>
            </a:extLst>
          </p:cNvPr>
          <p:cNvSpPr txBox="1"/>
          <p:nvPr/>
        </p:nvSpPr>
        <p:spPr>
          <a:xfrm>
            <a:off x="324465" y="1326618"/>
            <a:ext cx="568304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Куча - это область памяти JVM, где хранятся все объекты Java и связанные с ними данные. Выделение памяти в куче происходит динамически во время выполнения программы.</a:t>
            </a:r>
          </a:p>
          <a:p>
            <a:endParaRPr lang="ru-RU" dirty="0"/>
          </a:p>
          <a:p>
            <a:r>
              <a:rPr lang="ru-RU" dirty="0"/>
              <a:t>Куча делится на несколько поколений для оптимизации сборки мусора:</a:t>
            </a:r>
          </a:p>
          <a:p>
            <a:endParaRPr lang="ru-RU" dirty="0"/>
          </a:p>
          <a:p>
            <a:r>
              <a:rPr lang="ru-RU" dirty="0"/>
              <a:t>Молодое поколение (Young Generation): Сюда помещаются вновь созданные объекты. Это поколение далее делится на области: </a:t>
            </a:r>
            <a:r>
              <a:rPr lang="ru-RU" dirty="0" err="1"/>
              <a:t>Eden</a:t>
            </a:r>
            <a:r>
              <a:rPr lang="ru-RU" dirty="0"/>
              <a:t> Space и две </a:t>
            </a:r>
            <a:r>
              <a:rPr lang="ru-RU" dirty="0" err="1"/>
              <a:t>Survivor</a:t>
            </a:r>
            <a:r>
              <a:rPr lang="ru-RU" dirty="0"/>
              <a:t> </a:t>
            </a:r>
            <a:r>
              <a:rPr lang="ru-RU" dirty="0" err="1"/>
              <a:t>Spaces</a:t>
            </a:r>
            <a:r>
              <a:rPr lang="ru-RU" dirty="0"/>
              <a:t> (S0 и S1).</a:t>
            </a:r>
          </a:p>
          <a:p>
            <a:endParaRPr lang="ru-RU" dirty="0"/>
          </a:p>
          <a:p>
            <a:r>
              <a:rPr lang="ru-RU" dirty="0"/>
              <a:t>Старое поколение (Old Generation): Содержит объекты, которые долго живут. Объекты перемещаются сюда из молодого поколения после того, как выживают несколько циклов сборки мусора.</a:t>
            </a:r>
            <a:endParaRPr lang="en-GB" dirty="0"/>
          </a:p>
        </p:txBody>
      </p:sp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BF476853-9DA8-2157-1FB9-BC795BE7A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" t="6325" r="4785" b="5086"/>
          <a:stretch/>
        </p:blipFill>
        <p:spPr bwMode="auto">
          <a:xfrm>
            <a:off x="6223918" y="2154113"/>
            <a:ext cx="5791101" cy="294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FCA217-1280-FB2E-CC75-4923238F069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030EE09-F4B0-73D8-00E8-1F6CFEFF6AF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7BF04C1-D9C8-EC86-A189-E93F101688C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30C56A32-6006-A759-ED6E-0240B763EA1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199CB83-F495-4B0D-07BD-F4E75B2F137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275EE938-52FC-2AFF-3851-00D292C544C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49677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E2E3B-9D7D-A7D6-CBCC-1A2A3DE79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CFD78C-5E45-84FD-68D4-9CC20012F19F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.</a:t>
            </a:r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 Heap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AFFEA-510B-7825-BD1C-06F1B11CAFF3}"/>
              </a:ext>
            </a:extLst>
          </p:cNvPr>
          <p:cNvSpPr txBox="1"/>
          <p:nvPr/>
        </p:nvSpPr>
        <p:spPr>
          <a:xfrm>
            <a:off x="3800168" y="2690336"/>
            <a:ext cx="4591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Разделение кучи на поколения выполняется сборщиком мусора (GC) , а не самой JVM или программистом. Это часть внутренней реализации GC, которая зависит от выбранного алгоритма сборки мусора.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13847C2D-DCBD-A469-533F-F88C15E3E7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1A29B1B-620A-F3AB-8D2B-8FDB2C17BA7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FA32EE8-7011-D139-756D-51C1F675FE1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0CF7680-6335-9A26-C20F-D4746F711C2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0EAADCD-F555-481D-BFE1-7D6D1D7D14E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9271654B-051F-9F41-ED74-2027A886792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A0472A91-63F1-BA62-F227-97BDD25A073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12278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93831-51A9-F465-088B-C7F980532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3A3DD0-2E33-75A0-0BDB-BEC851230AD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.</a:t>
            </a:r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 Black" panose="020B0A04020102020204" pitchFamily="34" charset="0"/>
                <a:cs typeface="Arial" panose="020B0604020202020204" pitchFamily="34" charset="0"/>
              </a:rPr>
              <a:t>Metaspace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96EDD2-B79D-1A2F-0CD9-802DC1F1801F}"/>
              </a:ext>
            </a:extLst>
          </p:cNvPr>
          <p:cNvSpPr txBox="1"/>
          <p:nvPr/>
        </p:nvSpPr>
        <p:spPr>
          <a:xfrm>
            <a:off x="147484" y="999187"/>
            <a:ext cx="45916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 этой области хранятся метаданные классов и другая информация на уровне приложения. В более новых версиях Java (начиная с Java 8)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был заменен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Metaspace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который управляется немного иначе и хранится не в основной куче.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28943BC5-5BE6-2422-2897-49CC9F26AA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D6F90-E07D-D782-5A62-5CA23E5529D4}"/>
              </a:ext>
            </a:extLst>
          </p:cNvPr>
          <p:cNvSpPr txBox="1"/>
          <p:nvPr/>
        </p:nvSpPr>
        <p:spPr>
          <a:xfrm>
            <a:off x="7256206" y="662543"/>
            <a:ext cx="40890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Pool находится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Раньше (до JDK 7)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Pool хранился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Permanent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Generation) , но начиная с JDK 7 он был перемещён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. Это изменение было сделано для упрощения управления памятью и предотвращения переполнения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8724277D-4E88-8DEE-6FA0-F297B3A45CA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BCAB2DE-3B63-7FCD-C27C-947AF378BC1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D7851B3-86F2-06BA-DD11-8507A4FEB52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86EF4E2D-43F2-A107-1F74-2883233BF2F1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498AAB0B-9B70-8F9A-52BF-635BC4378C8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2FF171D3-1A84-51FE-A545-6A0B3C198AE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64486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2B0F0-505A-5645-1FDE-841F4F930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ADC1E6-B8D0-7212-0E6A-BAA211388853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B9EEBA-9648-14F1-3AF1-0B3CEA574BA5}"/>
              </a:ext>
            </a:extLst>
          </p:cNvPr>
          <p:cNvSpPr txBox="1"/>
          <p:nvPr/>
        </p:nvSpPr>
        <p:spPr>
          <a:xfrm>
            <a:off x="1450260" y="1669302"/>
            <a:ext cx="4419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Arial Black" panose="020B0A04020102020204" pitchFamily="34" charset="0"/>
                <a:cs typeface="Arial" panose="020B0604020202020204" pitchFamily="34" charset="0"/>
              </a:rPr>
              <a:t>String</a:t>
            </a: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 Pool находится в </a:t>
            </a:r>
            <a:r>
              <a:rPr lang="ru-RU" dirty="0" err="1">
                <a:latin typeface="Arial Black" panose="020B0A040201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934007-E1F1-C82E-01E6-57D5678F2CA4}"/>
              </a:ext>
            </a:extLst>
          </p:cNvPr>
          <p:cNvSpPr txBox="1"/>
          <p:nvPr/>
        </p:nvSpPr>
        <p:spPr>
          <a:xfrm>
            <a:off x="1450260" y="2028753"/>
            <a:ext cx="36674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Раньше (до JDK 7)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Pool хранился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Permanent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Generation) , но начиная с JDK 7 он был перемещён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. Это изменение было сделано для упрощения управления памятью и предотвращения переполнения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782BA0-1C53-89B2-37EE-494588DF19A0}"/>
              </a:ext>
            </a:extLst>
          </p:cNvPr>
          <p:cNvSpPr txBox="1"/>
          <p:nvPr/>
        </p:nvSpPr>
        <p:spPr>
          <a:xfrm>
            <a:off x="6223821" y="1669302"/>
            <a:ext cx="4419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Где хранится </a:t>
            </a:r>
            <a:r>
              <a:rPr lang="en-US" dirty="0" err="1">
                <a:latin typeface="Arial Black" panose="020B0A04020102020204" pitchFamily="34" charset="0"/>
                <a:cs typeface="Arial" panose="020B0604020202020204" pitchFamily="34" charset="0"/>
              </a:rPr>
              <a:t>Metaspace</a:t>
            </a:r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9F679B-BDD7-68B0-C241-AC186469238F}"/>
              </a:ext>
            </a:extLst>
          </p:cNvPr>
          <p:cNvSpPr txBox="1"/>
          <p:nvPr/>
        </p:nvSpPr>
        <p:spPr>
          <a:xfrm>
            <a:off x="6223821" y="2038634"/>
            <a:ext cx="46211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Раньше (до JDK 8) метаданные хранились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Permanent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Generation) , которая была частью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 Однако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была заменена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Metaspace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чтобы избежать проблем с ограниченным размером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PermGen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улучшить производительность.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Особенности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Metaspace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Размер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Metaspace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ограничен только доступной нативной памятью.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Управление памятью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Metaspace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происходит динамически, и JVM может расширять его при необходимости.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C2246A4-33FE-095F-4E28-FE5CE3F14E6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BF4DEA3-02B4-8A51-35A3-45ABFFBE6FB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DFB81EB9-3E0F-2D4F-0AA1-E79A2B59CC7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ACE2DCB-888D-FD0C-BDE0-3DB40A803C0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05DB3BA7-D59C-9A3B-DB2B-7DC8B1BD1D3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40E43F3F-A698-2BB0-CD30-6507C3D5F12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90541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EA30D-FA1D-CB6B-D952-F780EE127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3CA177-52BE-A49C-829A-ED5DD505787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JVM</a:t>
            </a:r>
            <a:endParaRPr lang="en-GB" dirty="0">
              <a:latin typeface="Arial Black" panose="020B0A040201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556A94F-92E6-3291-D855-46E0789C3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92" b="96271" l="1250" r="97875">
                        <a14:foregroundMark x1="17625" y1="32735" x2="8938" y2="39917"/>
                        <a14:foregroundMark x1="8938" y1="39917" x2="8625" y2="25138"/>
                        <a14:foregroundMark x1="8625" y1="25138" x2="7375" y2="60635"/>
                        <a14:foregroundMark x1="7375" y1="60635" x2="7438" y2="37017"/>
                        <a14:foregroundMark x1="7438" y1="37017" x2="5313" y2="45580"/>
                        <a14:foregroundMark x1="5313" y1="45580" x2="5313" y2="36602"/>
                        <a14:foregroundMark x1="41750" y1="39365" x2="33938" y2="47652"/>
                        <a14:foregroundMark x1="33938" y1="47652" x2="69063" y2="49586"/>
                        <a14:foregroundMark x1="69063" y1="49586" x2="43438" y2="14779"/>
                        <a14:foregroundMark x1="43438" y1="14779" x2="46938" y2="23343"/>
                        <a14:foregroundMark x1="24813" y1="27210" x2="42063" y2="6492"/>
                        <a14:foregroundMark x1="43438" y1="60773" x2="53938" y2="70580"/>
                        <a14:foregroundMark x1="53938" y1="70580" x2="58188" y2="69613"/>
                        <a14:foregroundMark x1="5688" y1="11326" x2="15687" y2="22790"/>
                        <a14:foregroundMark x1="15687" y1="22790" x2="12063" y2="25138"/>
                        <a14:foregroundMark x1="91563" y1="25138" x2="90938" y2="65055"/>
                        <a14:foregroundMark x1="90938" y1="65055" x2="87875" y2="74586"/>
                        <a14:foregroundMark x1="87875" y1="74586" x2="87313" y2="74586"/>
                        <a14:foregroundMark x1="87563" y1="25276" x2="98313" y2="50414"/>
                        <a14:foregroundMark x1="98313" y1="50414" x2="97875" y2="67818"/>
                        <a14:foregroundMark x1="97875" y1="67818" x2="95938" y2="75967"/>
                        <a14:foregroundMark x1="81563" y1="84116" x2="97875" y2="84116"/>
                        <a14:foregroundMark x1="46063" y1="92265" x2="59438" y2="96271"/>
                        <a14:foregroundMark x1="1250" y1="84807" x2="20688" y2="84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0" y="1211826"/>
            <a:ext cx="9799664" cy="44343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7EC8AC-3D07-1126-15BB-814ED74084C8}"/>
              </a:ext>
            </a:extLst>
          </p:cNvPr>
          <p:cNvSpPr txBox="1"/>
          <p:nvPr/>
        </p:nvSpPr>
        <p:spPr>
          <a:xfrm>
            <a:off x="1710813" y="5676885"/>
            <a:ext cx="92718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Для управления доступом нескольких потоков к общим ресурсам используется синхронизация. Она может быть реализована с помощью ключевого слова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synchronized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или через специальные классы, такие как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ReentrantLock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или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Semaphore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5E09292-327C-C080-6DFC-FDEE061204A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DAEAC44-2569-0ED9-F056-149F7051A0B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3F51F18-8CBB-2514-05D0-8326D6F4A09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6307623-B6A5-49DF-4D7C-67531080ABC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126D4EA-8B7C-275F-3CBB-E397F30BBE9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F26B6F4-CDFA-5828-1C78-F945A007F7A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240660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BD32B-BF95-AC9F-42CB-B8DA59816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F4685C-EDE9-09CC-DA50-15F95D046BD2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План презентации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348D532-785F-3433-D30F-128F18CBD14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31861AB-520F-336C-94D9-A9BE91FBDCE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C64A466-E91D-D402-3413-7C2D32ADC05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8FBAA7B-9783-0FF0-A3AA-D2FF1BED2A9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4346466-B612-89CB-6859-CFC64F58DF5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5D65E1D-60C9-C973-88AC-25107F70402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2">
            <a:extLst>
              <a:ext uri="{FF2B5EF4-FFF2-40B4-BE49-F238E27FC236}">
                <a16:creationId xmlns:a16="http://schemas.microsoft.com/office/drawing/2014/main" id="{835E8A2A-2B84-3C3B-5C44-D189F9B37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84488" y="-2216395"/>
            <a:ext cx="1430411" cy="214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27FA12E7-9D55-DDA9-C8FA-629DFBC5545A}"/>
              </a:ext>
            </a:extLst>
          </p:cNvPr>
          <p:cNvCxnSpPr/>
          <p:nvPr/>
        </p:nvCxnSpPr>
        <p:spPr>
          <a:xfrm>
            <a:off x="12538095" y="1406013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3DD094C4-7523-AB81-0B77-2BBDA5420526}"/>
              </a:ext>
            </a:extLst>
          </p:cNvPr>
          <p:cNvCxnSpPr/>
          <p:nvPr/>
        </p:nvCxnSpPr>
        <p:spPr>
          <a:xfrm>
            <a:off x="12687090" y="1552834"/>
            <a:ext cx="5673213" cy="1535155"/>
          </a:xfrm>
          <a:prstGeom prst="bentConnector3">
            <a:avLst>
              <a:gd name="adj1" fmla="val -2293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: уступ 11">
            <a:extLst>
              <a:ext uri="{FF2B5EF4-FFF2-40B4-BE49-F238E27FC236}">
                <a16:creationId xmlns:a16="http://schemas.microsoft.com/office/drawing/2014/main" id="{72C7729B-E0C5-5D77-BD99-4BE7E1DF25FF}"/>
              </a:ext>
            </a:extLst>
          </p:cNvPr>
          <p:cNvCxnSpPr/>
          <p:nvPr/>
        </p:nvCxnSpPr>
        <p:spPr>
          <a:xfrm>
            <a:off x="12548465" y="3781410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: уступ 12">
            <a:extLst>
              <a:ext uri="{FF2B5EF4-FFF2-40B4-BE49-F238E27FC236}">
                <a16:creationId xmlns:a16="http://schemas.microsoft.com/office/drawing/2014/main" id="{C5546027-A880-649C-9C07-B59DC1FDDA69}"/>
              </a:ext>
            </a:extLst>
          </p:cNvPr>
          <p:cNvCxnSpPr>
            <a:cxnSpLocks/>
          </p:cNvCxnSpPr>
          <p:nvPr/>
        </p:nvCxnSpPr>
        <p:spPr>
          <a:xfrm>
            <a:off x="12697460" y="3928231"/>
            <a:ext cx="5673213" cy="1535155"/>
          </a:xfrm>
          <a:prstGeom prst="bentConnector3">
            <a:avLst>
              <a:gd name="adj1" fmla="val -2472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E6DD4E-44C1-CB64-276D-1DF782088D7A}"/>
              </a:ext>
            </a:extLst>
          </p:cNvPr>
          <p:cNvSpPr txBox="1"/>
          <p:nvPr/>
        </p:nvSpPr>
        <p:spPr>
          <a:xfrm>
            <a:off x="308748" y="1339138"/>
            <a:ext cx="6096000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 Object</a:t>
            </a:r>
            <a:endParaRPr lang="ru-RU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Структура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JVM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Очистка памяти в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Виды 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GC</a:t>
            </a:r>
            <a:endParaRPr lang="ru-RU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ru-RU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1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8CF18-D8E9-216C-BE08-B3CDD82CF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983D84-469B-60A7-05F8-D31B73C04058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Гипотеза поколений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/generations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F4FC044-015F-0A0E-3F2E-DB8658758A0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73AFB48-9690-FEEC-BE3B-2E1F410B893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5E56D15-2C23-97D2-F47F-AB837376E5A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DCD9F6F-111E-6C83-D10E-7B2EF2DCC9B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C64F125-0B2C-0FF2-2EF9-B7F39851B18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5E8EA21-1B81-4345-F41E-0B8E8F603CF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66A28EF-175D-F4B8-7C6D-108C81B40AEC}"/>
              </a:ext>
            </a:extLst>
          </p:cNvPr>
          <p:cNvSpPr txBox="1"/>
          <p:nvPr/>
        </p:nvSpPr>
        <p:spPr>
          <a:xfrm>
            <a:off x="366607" y="1013228"/>
            <a:ext cx="61500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Большинство объектов имеют короткий жизненный цикл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Быстро создаются.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Быстро становятся недоступными.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Небольшое количество объектов: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Используется длительное время.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Может существовать в течение всего времени работы приложения.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7CA082-289F-BE7E-DE00-F51DB9DD3784}"/>
              </a:ext>
            </a:extLst>
          </p:cNvPr>
          <p:cNvSpPr txBox="1"/>
          <p:nvPr/>
        </p:nvSpPr>
        <p:spPr>
          <a:xfrm>
            <a:off x="364804" y="3628781"/>
            <a:ext cx="61500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Young generation: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эдем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области Выживших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Survivor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), 0 и 1, где находятся объекты молодого поколения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 generation / 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Tenured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66139A-31D7-A0B3-B430-ECA1166658F5}"/>
              </a:ext>
            </a:extLst>
          </p:cNvPr>
          <p:cNvSpPr txBox="1"/>
          <p:nvPr/>
        </p:nvSpPr>
        <p:spPr>
          <a:xfrm>
            <a:off x="6514880" y="1088234"/>
            <a:ext cx="468144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Когда любая областей переполняется, происходит сборка мусора.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Малая сборка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minor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происходит при заполнении областей молодого поколения. Большинство молодых объектов умирают и подлежат удалению, но если какие-то из них все еще используются на момент GC, они перемещаются в область Выживших 0 или 1, а оттуда в Хранилище.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 заполнении Хранилища происходит основная сборка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major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). Основная сборка обычно занимает больше времени из-за большего количества объектов.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427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9CF3F-57C0-52A0-2A01-6D4141A9D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94DF74-C893-2DAA-79E1-261A50355714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7B3D608-69C9-C228-5285-EC78FA6CE1C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3D971A8-5818-93E3-EA6D-1EC9EF70E81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8CA6432-3043-9CB0-C602-81299CCD02D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1A2F1EB-E9CA-B818-9462-2E2508324A4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3D33E06-EECE-29CC-F791-4A5AC9BC76D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A9E2A0C-483C-58E9-6C01-652E398121E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C34F9E6B-027B-206A-4B4D-B76335218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094421"/>
              </p:ext>
            </p:extLst>
          </p:nvPr>
        </p:nvGraphicFramePr>
        <p:xfrm>
          <a:off x="220938" y="962083"/>
          <a:ext cx="5973385" cy="5638133"/>
        </p:xfrm>
        <a:graphic>
          <a:graphicData uri="http://schemas.openxmlformats.org/drawingml/2006/table">
            <a:tbl>
              <a:tblPr/>
              <a:tblGrid>
                <a:gridCol w="1528478">
                  <a:extLst>
                    <a:ext uri="{9D8B030D-6E8A-4147-A177-3AD203B41FA5}">
                      <a16:colId xmlns:a16="http://schemas.microsoft.com/office/drawing/2014/main" val="634278870"/>
                    </a:ext>
                  </a:extLst>
                </a:gridCol>
                <a:gridCol w="4444907">
                  <a:extLst>
                    <a:ext uri="{9D8B030D-6E8A-4147-A177-3AD203B41FA5}">
                      <a16:colId xmlns:a16="http://schemas.microsoft.com/office/drawing/2014/main" val="3791346812"/>
                    </a:ext>
                  </a:extLst>
                </a:gridCol>
              </a:tblGrid>
              <a:tr h="322179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  <a:latin typeface="Arial Black" panose="020B0A04020102020204" pitchFamily="34" charset="0"/>
                          <a:cs typeface="Arial" panose="020B0604020202020204" pitchFamily="34" charset="0"/>
                        </a:rPr>
                        <a:t>GC root type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  <a:latin typeface="Arial Black" panose="020B0A040201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558501"/>
                  </a:ext>
                </a:extLst>
              </a:tr>
              <a:tr h="1047082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JNI global reference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Глобальная ссылка JNI (Java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Native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Interface). Ссылки JNI считаются корнями для сборщика мусора (GC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roots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). Эти ссылки обычно создаются нативным кодом, взаимодействующим с Java-объектами.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69159"/>
                  </a:ext>
                </a:extLst>
              </a:tr>
              <a:tr h="1047082">
                <a:tc>
                  <a:txBody>
                    <a:bodyPr/>
                    <a:lstStyle/>
                    <a:p>
                      <a:r>
                        <a:rPr lang="en-GB" sz="1200" b="1" i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JNI local reference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Локальная переменная или параметр метода JNI. Локальные ссылки JNI также считаются корнями GC. Как правило, они создаются нативным кодом при взаимодействии с Java-объектами в рамках одного метода.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3056847"/>
                  </a:ext>
                </a:extLst>
              </a:tr>
              <a:tr h="805447">
                <a:tc>
                  <a:txBody>
                    <a:bodyPr/>
                    <a:lstStyle/>
                    <a:p>
                      <a:r>
                        <a:rPr lang="en-GB" sz="1200" b="1" i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Local variable on stack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Локальные переменные в активных фреймах методов рассматриваются как корни GC. Обычно такие переменные находятся в стеке и ссылаются на объекты в куче.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056759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r>
                        <a:rPr lang="en-GB" sz="1200" b="1" i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Monitor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Объект используется как монитор для синхронизации.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113880"/>
                  </a:ext>
                </a:extLst>
              </a:tr>
              <a:tr h="1047082">
                <a:tc>
                  <a:txBody>
                    <a:bodyPr/>
                    <a:lstStyle/>
                    <a:p>
                      <a:r>
                        <a:rPr lang="en-GB" sz="1200" b="1" i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System class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Классы, загруженные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бутстрап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-загрузчиком классов (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bootstrap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loader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), считаются корнями GC. Обычно это классы из стандартной библиотеки Java, загружаемые при запуске JVM.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843691"/>
                  </a:ext>
                </a:extLst>
              </a:tr>
              <a:tr h="1047082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rgbClr val="38475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Thread</a:t>
                      </a: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Активные Java-потоки рассматриваются как корни GC. Поток, который выполняется, не может быть собран. Объекты потоков и их стеки могут содержать ссылки на другие объекты через локальные переменные потока (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thread-local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ru-RU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variables</a:t>
                      </a:r>
                      <a:r>
                        <a:rPr lang="ru-RU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).</a:t>
                      </a:r>
                      <a:endParaRPr lang="en-GB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2162" marR="62162" marT="31081" marB="3108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29757"/>
                  </a:ext>
                </a:extLst>
              </a:tr>
            </a:tbl>
          </a:graphicData>
        </a:graphic>
      </p:graphicFrame>
      <p:sp>
        <p:nvSpPr>
          <p:cNvPr id="26" name="Облако 25">
            <a:extLst>
              <a:ext uri="{FF2B5EF4-FFF2-40B4-BE49-F238E27FC236}">
                <a16:creationId xmlns:a16="http://schemas.microsoft.com/office/drawing/2014/main" id="{98848D13-FD60-119A-63A9-91907B38F6CB}"/>
              </a:ext>
            </a:extLst>
          </p:cNvPr>
          <p:cNvSpPr/>
          <p:nvPr/>
        </p:nvSpPr>
        <p:spPr>
          <a:xfrm>
            <a:off x="6516683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E2478BBF-DAC1-1340-AC54-398DFF86DC4E}"/>
              </a:ext>
            </a:extLst>
          </p:cNvPr>
          <p:cNvSpPr/>
          <p:nvPr/>
        </p:nvSpPr>
        <p:spPr>
          <a:xfrm>
            <a:off x="6901193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468FD8A4-1972-C2BC-27D2-565142298A58}"/>
              </a:ext>
            </a:extLst>
          </p:cNvPr>
          <p:cNvSpPr/>
          <p:nvPr/>
        </p:nvSpPr>
        <p:spPr>
          <a:xfrm>
            <a:off x="7516760" y="24733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2FDF78E4-B1EA-BE60-2168-B254A2EF05C3}"/>
              </a:ext>
            </a:extLst>
          </p:cNvPr>
          <p:cNvSpPr/>
          <p:nvPr/>
        </p:nvSpPr>
        <p:spPr>
          <a:xfrm>
            <a:off x="8566708" y="227068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1C474CC3-E26F-6FEF-BBDB-3C06A1817C36}"/>
              </a:ext>
            </a:extLst>
          </p:cNvPr>
          <p:cNvSpPr/>
          <p:nvPr/>
        </p:nvSpPr>
        <p:spPr>
          <a:xfrm>
            <a:off x="7004777" y="4063433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A7F476E6-008A-332C-2A3A-D1C860054FB4}"/>
              </a:ext>
            </a:extLst>
          </p:cNvPr>
          <p:cNvSpPr/>
          <p:nvPr/>
        </p:nvSpPr>
        <p:spPr>
          <a:xfrm>
            <a:off x="8222237" y="365369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B3C4C758-FADD-9E10-0DDA-6CBEAA1B53EC}"/>
              </a:ext>
            </a:extLst>
          </p:cNvPr>
          <p:cNvSpPr/>
          <p:nvPr/>
        </p:nvSpPr>
        <p:spPr>
          <a:xfrm>
            <a:off x="10302101" y="208777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3AF42F6A-E8D1-F11B-BC35-5209E967CDBF}"/>
              </a:ext>
            </a:extLst>
          </p:cNvPr>
          <p:cNvSpPr/>
          <p:nvPr/>
        </p:nvSpPr>
        <p:spPr>
          <a:xfrm>
            <a:off x="7830701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00ACFA82-13CF-46AF-92EE-17AB5A3ED361}"/>
              </a:ext>
            </a:extLst>
          </p:cNvPr>
          <p:cNvSpPr/>
          <p:nvPr/>
        </p:nvSpPr>
        <p:spPr>
          <a:xfrm>
            <a:off x="8797074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1A6ECACE-44FB-FFA3-881C-A939A4DF119C}"/>
              </a:ext>
            </a:extLst>
          </p:cNvPr>
          <p:cNvSpPr/>
          <p:nvPr/>
        </p:nvSpPr>
        <p:spPr>
          <a:xfrm>
            <a:off x="9214586" y="319748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85248809-B630-82D6-C152-6579C9636B25}"/>
              </a:ext>
            </a:extLst>
          </p:cNvPr>
          <p:cNvSpPr/>
          <p:nvPr/>
        </p:nvSpPr>
        <p:spPr>
          <a:xfrm>
            <a:off x="9388763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0412F52C-C134-63C9-7FCD-7E0640DD1588}"/>
              </a:ext>
            </a:extLst>
          </p:cNvPr>
          <p:cNvSpPr/>
          <p:nvPr/>
        </p:nvSpPr>
        <p:spPr>
          <a:xfrm>
            <a:off x="10022588" y="432398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8" name="Овал 37">
            <a:extLst>
              <a:ext uri="{FF2B5EF4-FFF2-40B4-BE49-F238E27FC236}">
                <a16:creationId xmlns:a16="http://schemas.microsoft.com/office/drawing/2014/main" id="{CA82A5B7-DC61-07EB-07E4-1C24184D2D33}"/>
              </a:ext>
            </a:extLst>
          </p:cNvPr>
          <p:cNvSpPr/>
          <p:nvPr/>
        </p:nvSpPr>
        <p:spPr>
          <a:xfrm>
            <a:off x="10733310" y="352587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990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C5260-E20F-5CD4-C9F1-D869B53A7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262B4E-D4D4-62AB-5A9C-95B99D7E5B7A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71FDEAA-9796-15BC-2A7D-2B419CABF53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56919AEA-703A-FE54-D41F-AB3CE046FBC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C776563-69CC-3C28-5EAF-152269BE059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63F6038-7BDA-5DB4-D3BE-9E78FD0DDCF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D7621F3-92B5-8BDB-B653-C66A259FB43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8457C07E-6D96-E377-DB0C-9E2D65EEE48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Облако 10">
            <a:extLst>
              <a:ext uri="{FF2B5EF4-FFF2-40B4-BE49-F238E27FC236}">
                <a16:creationId xmlns:a16="http://schemas.microsoft.com/office/drawing/2014/main" id="{F97627DA-07DD-07C5-1FAC-53441B8F667D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333F8A79-44B1-C5CC-6AC9-9245369478DE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B93F9191-D946-0D85-81AB-0FEEC7A42093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4DAA6FB1-F47D-AB56-7285-27C3237C9F91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B203594B-DD95-ED39-8993-AADD94E97F36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B01D4667-3B9B-D4F9-0E05-F8DC2D7FDED3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76907684-D9C6-9F42-7CEC-901EB65B5E13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50F100A4-D9B1-624E-4ABE-9049A2375487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180AE3EF-0345-DF79-7C58-3AD2CC7626A4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0E73A470-F74B-0E39-EFB0-DB771E16F0A8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81B97E9C-F2CD-AF83-D0E1-C377761807A6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F43EFF30-E929-21D9-09A8-474C544306A2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C18D9001-F92C-8C25-8B2E-2A4712D19C0F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254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28B8C-AB56-CDD1-0E50-390DCCABE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A78C36-3C07-880D-825F-71CF58D38E60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5EA6D86-0188-8723-61E5-A1053A189C4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1634697-1A74-CA5B-665E-0D0A91B926D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CF11B3B-1311-73F5-31AB-A4CD05F5BDF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D7480D7-7D98-C787-B8FF-52125571C8B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68B6212-7E96-C9C1-3146-A8535708A4D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A2CA563-4645-6AB6-AA81-20A772D8BB8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Облако 10">
            <a:extLst>
              <a:ext uri="{FF2B5EF4-FFF2-40B4-BE49-F238E27FC236}">
                <a16:creationId xmlns:a16="http://schemas.microsoft.com/office/drawing/2014/main" id="{991209CF-BF1F-525F-9101-2184002B9B53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899D9A3-C94E-EE14-7F1F-87C9B9DDEC5B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056FB46-EB11-55F4-F9F7-F5F75000C5D6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73834CB6-CB7A-32F3-FA1B-0623EDD8ED3D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494790B7-1332-ABE5-29DD-8F3752C094A3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92ACB47-B148-8EF9-1B06-77AD6AE3FEA9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E3794A07-8DE0-914E-783D-F0C9907174DB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1CDD32B3-20EB-2666-C9FD-CB08A6D859E1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559A6A2A-1342-5879-936F-455AF5E2F763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DF1BB271-89D5-EA13-2993-5A327E67F6A1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22172DB5-D98B-C58B-B9AE-E62F3135EA20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3BAA5107-C4FC-5FBB-5A6A-FC78FCCE4007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3BE09D04-B5CF-4229-7434-2DE67625EF4A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108259C4-83E8-017B-4E39-3EE680B1479E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E50EC5E5-4153-1695-49D6-6F572B5CD792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797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E6DF0-0A02-A228-8953-D7352042B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7BC9C3-07C0-BC02-542D-11388F92E0D8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B1D128A-66C2-87F4-3FF4-AD9B11A311F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74F342F-09EB-D002-F6AA-BB766C7FE13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F232677-1F05-C662-ABB6-078D728040B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59EF01B-BD33-D464-F2ED-A97BF877F51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D5D173E-B598-1057-A291-3BF93A37C9C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55EAC75-D91B-5645-8B30-8F305A66E5C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Облако 10">
            <a:extLst>
              <a:ext uri="{FF2B5EF4-FFF2-40B4-BE49-F238E27FC236}">
                <a16:creationId xmlns:a16="http://schemas.microsoft.com/office/drawing/2014/main" id="{3821CA9C-34CD-25D9-B7F8-E8D60B0786ED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EB35918-4CBF-E65B-8F1E-C4E9B047DC16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0EAF958-3635-A07B-7277-48CA82D46F0C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61F90D-352B-EE99-8F5D-2AFAC8AB07F9}"/>
              </a:ext>
            </a:extLst>
          </p:cNvPr>
          <p:cNvSpPr txBox="1"/>
          <p:nvPr/>
        </p:nvSpPr>
        <p:spPr>
          <a:xfrm>
            <a:off x="7565048" y="5196348"/>
            <a:ext cx="34929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 Формируем граф достижимости</a:t>
            </a:r>
            <a:endParaRPr lang="en-GB" dirty="0"/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2DD3C37-355D-BB81-3662-015FA3A43F72}"/>
              </a:ext>
            </a:extLst>
          </p:cNvPr>
          <p:cNvCxnSpPr>
            <a:cxnSpLocks/>
          </p:cNvCxnSpPr>
          <p:nvPr/>
        </p:nvCxnSpPr>
        <p:spPr>
          <a:xfrm flipH="1" flipV="1">
            <a:off x="7934632" y="3790981"/>
            <a:ext cx="1199536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3B755ADA-19B4-2423-277F-B3A314C195C6}"/>
              </a:ext>
            </a:extLst>
          </p:cNvPr>
          <p:cNvCxnSpPr>
            <a:cxnSpLocks/>
          </p:cNvCxnSpPr>
          <p:nvPr/>
        </p:nvCxnSpPr>
        <p:spPr>
          <a:xfrm flipH="1">
            <a:off x="7934632" y="2880852"/>
            <a:ext cx="1199536" cy="64502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40DFCD3A-8DF5-B9EF-B7A7-D1F6FA3B7A00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Овал 35">
            <a:extLst>
              <a:ext uri="{FF2B5EF4-FFF2-40B4-BE49-F238E27FC236}">
                <a16:creationId xmlns:a16="http://schemas.microsoft.com/office/drawing/2014/main" id="{B89877A8-7A99-48BC-C0F3-29899ADA7C6F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2DA4874F-B785-F052-DCCD-8D4DB3F7F7F2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8" name="Овал 37">
            <a:extLst>
              <a:ext uri="{FF2B5EF4-FFF2-40B4-BE49-F238E27FC236}">
                <a16:creationId xmlns:a16="http://schemas.microsoft.com/office/drawing/2014/main" id="{1FDA6269-AF4D-FD4B-BF1C-85CD03DE693F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9" name="Овал 38">
            <a:extLst>
              <a:ext uri="{FF2B5EF4-FFF2-40B4-BE49-F238E27FC236}">
                <a16:creationId xmlns:a16="http://schemas.microsoft.com/office/drawing/2014/main" id="{1A664F5B-CCD4-798F-9FC5-B8F3A356BDC8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0" name="Овал 39">
            <a:extLst>
              <a:ext uri="{FF2B5EF4-FFF2-40B4-BE49-F238E27FC236}">
                <a16:creationId xmlns:a16="http://schemas.microsoft.com/office/drawing/2014/main" id="{60F6838E-6CDB-8518-A770-4272CB351B70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F249B7FF-70AF-09D9-6648-8E6DC7D84F2C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3203589E-862D-351E-C0EC-EFD9B98635FD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96DA0914-AD58-0F17-7F99-5E556B09F633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047AF17D-9DCF-4610-2565-EC375C1D3F9B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FE668A42-1F93-93CB-B399-7DDDC7F9EA0C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80FD6E3A-CC6E-978D-FAAD-346ACBA0D75B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60C4F6C1-10FD-DA67-05FC-50E4D2CF71BD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149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92005-CD22-D436-BEDB-7ACA01C77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14E4AB-42D2-F9D6-A8A1-65CC8F7535E8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685289C-1268-FFE1-E6F8-8AC3FBB2ADD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5934D37D-9DC0-D801-9424-BEAFBAB840F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FD51FDE-C627-6CD8-C2E1-0E63EF81E20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AEFFA9B-178D-7874-7FCC-2727759433A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6E14133-CB88-B6B4-BE06-CDE9A8FD6EF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E5C9A80-45EB-2E53-97AE-11C3BFB207A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Облако 10">
            <a:extLst>
              <a:ext uri="{FF2B5EF4-FFF2-40B4-BE49-F238E27FC236}">
                <a16:creationId xmlns:a16="http://schemas.microsoft.com/office/drawing/2014/main" id="{1EBBAFC0-E560-C9E9-2CDA-1CB18726F23B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D45BAEE-BC3B-F6F5-8893-E4F2F09A8F8D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4075610-BB46-0D83-8AEF-143B80A18A84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E2BF2A-7921-051D-DEB4-114C939DD27E}"/>
              </a:ext>
            </a:extLst>
          </p:cNvPr>
          <p:cNvSpPr txBox="1"/>
          <p:nvPr/>
        </p:nvSpPr>
        <p:spPr>
          <a:xfrm>
            <a:off x="7565048" y="5196348"/>
            <a:ext cx="34929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 Формируем граф достижимости</a:t>
            </a:r>
            <a:endParaRPr lang="en-GB" dirty="0"/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1DEDAF0-14C4-9877-CE3C-55E2612F4CE3}"/>
              </a:ext>
            </a:extLst>
          </p:cNvPr>
          <p:cNvCxnSpPr>
            <a:cxnSpLocks/>
          </p:cNvCxnSpPr>
          <p:nvPr/>
        </p:nvCxnSpPr>
        <p:spPr>
          <a:xfrm flipH="1" flipV="1">
            <a:off x="7934632" y="3790981"/>
            <a:ext cx="1199536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3BA50E4D-3938-F57A-F6A7-E19832B636A8}"/>
              </a:ext>
            </a:extLst>
          </p:cNvPr>
          <p:cNvCxnSpPr>
            <a:cxnSpLocks/>
          </p:cNvCxnSpPr>
          <p:nvPr/>
        </p:nvCxnSpPr>
        <p:spPr>
          <a:xfrm flipH="1">
            <a:off x="7934632" y="2880852"/>
            <a:ext cx="1199536" cy="64502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8D993107-92E2-971A-D5D6-1EE88CF4FE4C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E57A85CE-3F79-AA9B-A05D-14359412AC8F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92F3650A-1EE8-42A0-BE8B-67D2ADEB2ACE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3777C93E-DBD8-2357-E3FA-87A6E2052CB0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C83179E0-C2D8-B042-B55D-BF12F3973473}"/>
              </a:ext>
            </a:extLst>
          </p:cNvPr>
          <p:cNvCxnSpPr>
            <a:cxnSpLocks/>
          </p:cNvCxnSpPr>
          <p:nvPr/>
        </p:nvCxnSpPr>
        <p:spPr>
          <a:xfrm flipH="1">
            <a:off x="4149213" y="4045974"/>
            <a:ext cx="540774" cy="13951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0BD2C38B-4F3D-3C63-87F4-4F76DB4B09F0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46F51721-F96A-B167-9469-7D2C3DD442EB}"/>
              </a:ext>
            </a:extLst>
          </p:cNvPr>
          <p:cNvCxnSpPr>
            <a:cxnSpLocks/>
          </p:cNvCxnSpPr>
          <p:nvPr/>
        </p:nvCxnSpPr>
        <p:spPr>
          <a:xfrm flipH="1">
            <a:off x="5878031" y="4711769"/>
            <a:ext cx="581763" cy="18099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Овал 46">
            <a:extLst>
              <a:ext uri="{FF2B5EF4-FFF2-40B4-BE49-F238E27FC236}">
                <a16:creationId xmlns:a16="http://schemas.microsoft.com/office/drawing/2014/main" id="{07632D19-6229-A6A3-D686-03B96D95E0CE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AF60D10E-FE59-C1B5-38CF-B5E7E88DB6A1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34FDA692-4BBC-E344-00CD-2D60EB245E00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870216F2-88CA-D101-BA9D-88255F316030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65334967-C774-ADA7-2D20-70B725694D70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1BC765C4-2C50-D6ED-E31F-DD87F8BF9D72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D5C092D4-7E28-DE1E-89C8-03CFA1398153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76DAC5B6-166F-D3F7-6192-30077781EFD7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CB2514A9-3CE3-7EE8-CE37-71DA8AEA1A9E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57" name="Овал 56">
            <a:extLst>
              <a:ext uri="{FF2B5EF4-FFF2-40B4-BE49-F238E27FC236}">
                <a16:creationId xmlns:a16="http://schemas.microsoft.com/office/drawing/2014/main" id="{9201C354-0B1D-5AC7-FA6A-05BF33A35D22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9" name="Овал 58">
            <a:extLst>
              <a:ext uri="{FF2B5EF4-FFF2-40B4-BE49-F238E27FC236}">
                <a16:creationId xmlns:a16="http://schemas.microsoft.com/office/drawing/2014/main" id="{A2D03207-1BE9-E9E1-C432-7AAA0FF73501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368A2A44-B7B7-239F-594D-A72C00DF56F3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87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FCB26-4DDB-F53E-02EE-70F9F40F3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288C8B-F05A-61D4-377F-973217735428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2520545-A9FF-6DEA-02FF-1CF2F12B661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57A2F7A-6F7E-366B-9AC3-568BEBF4922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1AEBB07-47B4-71D8-FF32-6135D6EC837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3512430-1AF7-F06E-96B4-7F315D8D195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1E3AE84-4485-4765-23C6-45E99078585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2381928-BCC8-6519-9431-C95CE988A0B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Облако 10">
            <a:extLst>
              <a:ext uri="{FF2B5EF4-FFF2-40B4-BE49-F238E27FC236}">
                <a16:creationId xmlns:a16="http://schemas.microsoft.com/office/drawing/2014/main" id="{BB512E0B-DF92-B08F-06BA-0CCD6A1FD549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EF47622-9F8E-D8DA-8970-21C95CD31FC3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CD6F08-4CD7-D491-524D-55DAE4FC61E3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A5012B-FD35-CBD7-251F-33CCDCC82386}"/>
              </a:ext>
            </a:extLst>
          </p:cNvPr>
          <p:cNvSpPr txBox="1"/>
          <p:nvPr/>
        </p:nvSpPr>
        <p:spPr>
          <a:xfrm>
            <a:off x="7565048" y="5196348"/>
            <a:ext cx="34929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 Формируем граф достижимости</a:t>
            </a:r>
            <a:endParaRPr lang="en-GB" dirty="0"/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DADE0C40-136F-A359-363E-791900AE3AC4}"/>
              </a:ext>
            </a:extLst>
          </p:cNvPr>
          <p:cNvCxnSpPr>
            <a:cxnSpLocks/>
          </p:cNvCxnSpPr>
          <p:nvPr/>
        </p:nvCxnSpPr>
        <p:spPr>
          <a:xfrm flipH="1" flipV="1">
            <a:off x="7934632" y="3790981"/>
            <a:ext cx="1199536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8DA67882-180D-641E-E099-3BA4CC367793}"/>
              </a:ext>
            </a:extLst>
          </p:cNvPr>
          <p:cNvCxnSpPr>
            <a:cxnSpLocks/>
          </p:cNvCxnSpPr>
          <p:nvPr/>
        </p:nvCxnSpPr>
        <p:spPr>
          <a:xfrm flipH="1">
            <a:off x="7934632" y="2880852"/>
            <a:ext cx="1199536" cy="64502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178E1D08-4974-7930-2C88-EE0F8AFDF4B7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57CFF21-7D98-B259-E407-02816976931D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BE812312-FE15-13BA-04E7-E09F8F982B40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A7685774-6883-BA75-AB33-D982BB821500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088DE9D2-F9FC-C96C-93C9-20A149300EAA}"/>
              </a:ext>
            </a:extLst>
          </p:cNvPr>
          <p:cNvCxnSpPr>
            <a:cxnSpLocks/>
          </p:cNvCxnSpPr>
          <p:nvPr/>
        </p:nvCxnSpPr>
        <p:spPr>
          <a:xfrm flipH="1">
            <a:off x="4149213" y="4045974"/>
            <a:ext cx="540774" cy="13951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A9C05828-E3E2-6D28-4F2C-F2790EF95C03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D4D8D38-6D88-DA8A-237F-1C3737108A9F}"/>
              </a:ext>
            </a:extLst>
          </p:cNvPr>
          <p:cNvCxnSpPr>
            <a:cxnSpLocks/>
          </p:cNvCxnSpPr>
          <p:nvPr/>
        </p:nvCxnSpPr>
        <p:spPr>
          <a:xfrm flipH="1">
            <a:off x="5878031" y="4711769"/>
            <a:ext cx="581763" cy="18099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19EABABD-1ADC-B3DB-90D5-5517D398021D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C6226F12-666C-27A5-BB1B-0B6E209D2FC0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Овал 37">
            <a:extLst>
              <a:ext uri="{FF2B5EF4-FFF2-40B4-BE49-F238E27FC236}">
                <a16:creationId xmlns:a16="http://schemas.microsoft.com/office/drawing/2014/main" id="{E309B72F-42CE-5D26-4AF7-4C55ED9F850F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9" name="Овал 38">
            <a:extLst>
              <a:ext uri="{FF2B5EF4-FFF2-40B4-BE49-F238E27FC236}">
                <a16:creationId xmlns:a16="http://schemas.microsoft.com/office/drawing/2014/main" id="{29E3D5CF-362B-CDF6-1B08-9B1C81065ED2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2BA4D406-442A-03A7-572E-79518CE5976F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AFB68FCE-DBA8-9BC4-7A4E-726076D19780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A2EDEA94-5C44-A1BF-1075-8AD373559C0F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E29B33CB-C9AE-23A0-B636-D6DA26BDDAA6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6C8AC895-E2C0-3E5F-F57C-6A3C6153C391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958E067C-8CAC-2075-571A-19535140FCCF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64DB4AE1-159C-1797-B9AD-AB82F7705364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0108ED23-4351-648D-4FEB-92FAE143F5E4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92B74A6D-15AE-38F0-2C6C-97E7B91251A4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A3E3FE62-3613-DDDB-6511-976C576A83B2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247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716DB-ACC9-DC38-BAA5-674258FCC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блако 27">
            <a:extLst>
              <a:ext uri="{FF2B5EF4-FFF2-40B4-BE49-F238E27FC236}">
                <a16:creationId xmlns:a16="http://schemas.microsoft.com/office/drawing/2014/main" id="{889E32E9-034F-BB82-5AB0-F0D2DB7E4BE4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D1586969-76FB-5EB4-4945-107854D235F4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EB788DB3-E34D-9787-8DCD-285960011517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C836C39C-3A52-4E24-3850-B4DD80C3FFA6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E4304132-5AB1-6E15-C5A2-BB2BB80A2971}"/>
              </a:ext>
            </a:extLst>
          </p:cNvPr>
          <p:cNvCxnSpPr>
            <a:cxnSpLocks/>
          </p:cNvCxnSpPr>
          <p:nvPr/>
        </p:nvCxnSpPr>
        <p:spPr>
          <a:xfrm flipH="1">
            <a:off x="4149213" y="4045974"/>
            <a:ext cx="540774" cy="13951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9D909FAD-293D-B8D3-1645-7206E002F472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9062B0C6-1416-3760-B1B4-6EA8AD5CA8FD}"/>
              </a:ext>
            </a:extLst>
          </p:cNvPr>
          <p:cNvCxnSpPr>
            <a:cxnSpLocks/>
          </p:cNvCxnSpPr>
          <p:nvPr/>
        </p:nvCxnSpPr>
        <p:spPr>
          <a:xfrm flipH="1">
            <a:off x="5878031" y="4711769"/>
            <a:ext cx="581763" cy="18099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0B636E15-1EF8-F710-FF46-AAC1746B2062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209B24A4-BE4A-1964-0A6A-0F39DB433E9C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Овал 44">
            <a:extLst>
              <a:ext uri="{FF2B5EF4-FFF2-40B4-BE49-F238E27FC236}">
                <a16:creationId xmlns:a16="http://schemas.microsoft.com/office/drawing/2014/main" id="{22238C38-FCF0-974C-6961-592A60EA9E93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77D1607A-33C3-E196-78F0-43ABFFF4C3C8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21786931-9504-7C3E-3E40-85522FA4FF87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5EC01162-3206-EC71-3135-00EAA1828CBF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22A163F0-1CA5-55A2-01E5-B6026EADBA6A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F7ABDC17-9872-CD58-FAC6-E4A499913B60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49616923-C841-DC53-27F0-E5713783E58B}"/>
              </a:ext>
            </a:extLst>
          </p:cNvPr>
          <p:cNvSpPr/>
          <p:nvPr/>
        </p:nvSpPr>
        <p:spPr>
          <a:xfrm>
            <a:off x="4370799" y="4714936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9ED8B3-A5B6-33B3-FCEC-7CC6323BAE1D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A264A074-29D1-4347-4BBE-298232CA5D0B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5EA2F7D1-5093-BA17-ED44-B2CBE6B52E76}"/>
              </a:ext>
            </a:extLst>
          </p:cNvPr>
          <p:cNvSpPr/>
          <p:nvPr/>
        </p:nvSpPr>
        <p:spPr>
          <a:xfrm>
            <a:off x="5928861" y="206611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P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FCD4DB1B-5DEE-62D4-A1FB-C949BF28C477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72271687-A477-54F8-EAB1-40108E69AC90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86E6D-B3D7-A419-50F8-5979966A92B5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40A9B0D-BDCF-8AD2-CC54-1293C88F169D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7577F9A-66B2-A2DD-F851-2FDF3F20D2C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CABB07A-291A-9EB2-EB46-40C90E82A53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B601373-3619-07FA-94E8-E24F1FCBD6B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A5DF37F-7290-831F-7878-F9B040ECCC2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4BBE240-7A7F-7DCC-4AF2-C8A34A20645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817C149-C95A-B35D-39E2-765FFD50D5FF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C99925C-F91E-2706-088A-EFE6C67E4A2B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32D9C4-84DF-1E70-AD50-437AC8DDA9CE}"/>
              </a:ext>
            </a:extLst>
          </p:cNvPr>
          <p:cNvSpPr txBox="1"/>
          <p:nvPr/>
        </p:nvSpPr>
        <p:spPr>
          <a:xfrm>
            <a:off x="7565048" y="5196348"/>
            <a:ext cx="3707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*Помечаем как мертвые</a:t>
            </a:r>
            <a:endParaRPr lang="en-GB" dirty="0"/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FAE31FC5-94DC-87D6-D11F-81215DFAD29E}"/>
              </a:ext>
            </a:extLst>
          </p:cNvPr>
          <p:cNvCxnSpPr>
            <a:cxnSpLocks/>
          </p:cNvCxnSpPr>
          <p:nvPr/>
        </p:nvCxnSpPr>
        <p:spPr>
          <a:xfrm flipH="1" flipV="1">
            <a:off x="7934632" y="3790981"/>
            <a:ext cx="1199536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656AEBD5-9C11-832C-BF73-35086134AA3C}"/>
              </a:ext>
            </a:extLst>
          </p:cNvPr>
          <p:cNvCxnSpPr>
            <a:cxnSpLocks/>
          </p:cNvCxnSpPr>
          <p:nvPr/>
        </p:nvCxnSpPr>
        <p:spPr>
          <a:xfrm flipH="1">
            <a:off x="7934632" y="2880852"/>
            <a:ext cx="1199536" cy="64502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46096546-CB72-D231-BCA1-9EBF021538CA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373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46BE0-3CA0-F0A9-A8B6-7BA918102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блако 27">
            <a:extLst>
              <a:ext uri="{FF2B5EF4-FFF2-40B4-BE49-F238E27FC236}">
                <a16:creationId xmlns:a16="http://schemas.microsoft.com/office/drawing/2014/main" id="{F881607E-0B5F-83E2-08A7-6008BCB0F5C2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ED552AEB-E531-0EE8-112D-B6E0E3D60DE8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06C6E2F6-BEFC-89FA-3B75-D3538932AED1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03F0F402-6DD0-50D7-3F0F-08F518AC7FBB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1B5EC55-083E-CB8B-3CA7-8D283434D2CE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CB37120A-1F27-420F-AB6B-B5C499A8BBAD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EFCA5E00-24C5-F7EF-38D6-D8B734CE6770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Овал 44">
            <a:extLst>
              <a:ext uri="{FF2B5EF4-FFF2-40B4-BE49-F238E27FC236}">
                <a16:creationId xmlns:a16="http://schemas.microsoft.com/office/drawing/2014/main" id="{7C3E7876-0F0F-D17A-F930-8BA75A2229C2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FCBBE87B-13EA-9274-918C-BC3E35F2E0AF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F58FD93E-D40A-4620-86CC-30DE598A6161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4396003F-FD75-291C-8DE7-15FFF7A2AE8A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626F96D1-9614-EB1C-D5AA-346CAF5C9D60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F295E002-DF78-5483-4904-C4078F31CE5E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211DBFE5-05DD-2C19-5915-AD41E847625A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FD8FE398-7B47-4E64-5E4B-D3E1942C7F81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C15B6E19-595D-B579-5737-BE423C8AC190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C7AC1EBE-1F10-7CC7-60DA-AB237A042788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925ACE-EEE3-0667-6F58-71375E9B029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D726923-44EF-3920-D6FA-E78C877597D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7108BD0-EF39-F965-A1EF-F99DC2B4806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CD012F8-514C-D323-1C9C-33EF0770CD0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2C9017D-1F78-95A2-D00C-361E6AF858E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161A0D5-8815-5240-1D82-C3610EA3A75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239A720-61E3-2F3A-897E-41AE80B4233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8E51215-DAA4-5C43-D1EC-2170841EAF31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01C29E7-0AB4-989D-539F-002D0696DC30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71474D-BE9C-AAA2-2165-6EA73CB8CA82}"/>
              </a:ext>
            </a:extLst>
          </p:cNvPr>
          <p:cNvSpPr txBox="1"/>
          <p:nvPr/>
        </p:nvSpPr>
        <p:spPr>
          <a:xfrm>
            <a:off x="7565048" y="5196348"/>
            <a:ext cx="3707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*Помечаем как мертвые</a:t>
            </a:r>
            <a:endParaRPr lang="en-GB" dirty="0"/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77A964EB-3CB2-FE12-899E-CE9EAFC96838}"/>
              </a:ext>
            </a:extLst>
          </p:cNvPr>
          <p:cNvCxnSpPr>
            <a:cxnSpLocks/>
          </p:cNvCxnSpPr>
          <p:nvPr/>
        </p:nvCxnSpPr>
        <p:spPr>
          <a:xfrm flipH="1" flipV="1">
            <a:off x="7934632" y="3790981"/>
            <a:ext cx="1199536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A86E64A6-CA89-A383-DBCB-897671FBC84C}"/>
              </a:ext>
            </a:extLst>
          </p:cNvPr>
          <p:cNvCxnSpPr>
            <a:cxnSpLocks/>
          </p:cNvCxnSpPr>
          <p:nvPr/>
        </p:nvCxnSpPr>
        <p:spPr>
          <a:xfrm flipH="1">
            <a:off x="7934632" y="2880852"/>
            <a:ext cx="1199536" cy="64502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7FBAE810-001C-8961-07BF-C02D10E85FD2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72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9F3D2-1B17-FFE3-7E8B-7B7112AAD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блако 27">
            <a:extLst>
              <a:ext uri="{FF2B5EF4-FFF2-40B4-BE49-F238E27FC236}">
                <a16:creationId xmlns:a16="http://schemas.microsoft.com/office/drawing/2014/main" id="{FF7650E0-03C1-1DDA-F2D4-32AF4F629E33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C981844B-7062-7AEF-97CD-F2A7DCE2A367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A4847C50-FC0F-296E-C493-B10F65988B72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DA91B504-C9A8-14F7-3636-AA293EB6866D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251DDE9F-52B6-CB7A-30F3-4688A68477AF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C1D09117-F8B0-3BDD-72F0-F39D5F416FD6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FA52E204-B67B-F8BA-EC01-C2F3212FEF8A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Овал 44">
            <a:extLst>
              <a:ext uri="{FF2B5EF4-FFF2-40B4-BE49-F238E27FC236}">
                <a16:creationId xmlns:a16="http://schemas.microsoft.com/office/drawing/2014/main" id="{4A9E52E4-0E59-243C-5A3D-ECA13BB0B007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FF68E390-D5AF-2ADF-2DDF-F1764C373EBB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02BA61E4-4F22-797E-7A9E-1CFD93D24FFA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FB5ECEA2-77CA-5828-79EE-87368FB739D8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1092E5A3-3E44-0CC7-1110-A567248F1366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6AFC00BC-698A-8EFA-CA11-4C3F145C3817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8E2CBD74-EC84-755E-2B5F-A953B80D4500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2402FB6D-EC88-B236-C7E2-371D56F1C8A5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BF342B5E-CA11-7E40-84A1-FF1813F9690B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16B4E339-BB19-CF0E-DB3D-AF0E25A85A23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5E5DC-52B3-0324-8FA8-86D5C462097F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E637C10-23BC-1D59-CE60-AC65ADF3FF9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381DAD9-FF26-4C1D-2A45-2E6CEF4A847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D99C59F-16D4-B5A6-0AAF-D7AC65FD250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0DB1B13-8450-51AD-2AB8-B64DADA79C10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866640C-B8E2-6D80-68D4-C1EC1A30DD9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A67EFC9-7F0B-E1C2-B6CF-40BB12168F7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F37539A-6E17-BEAF-2B53-71FBADC36553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1B2395F-03FB-4B41-8AE3-C26B5EE4F2A8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381506-6E7B-CA0A-4263-38CF8FD324FA}"/>
              </a:ext>
            </a:extLst>
          </p:cNvPr>
          <p:cNvSpPr txBox="1"/>
          <p:nvPr/>
        </p:nvSpPr>
        <p:spPr>
          <a:xfrm>
            <a:off x="7565048" y="5196348"/>
            <a:ext cx="3707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*Циклическая зависимость</a:t>
            </a:r>
            <a:endParaRPr lang="en-GB" dirty="0"/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8790D44F-F464-9629-626D-487C3B816F70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58A37866-5641-89A5-3BE0-0A4839DAAC71}"/>
              </a:ext>
            </a:extLst>
          </p:cNvPr>
          <p:cNvCxnSpPr>
            <a:cxnSpLocks/>
          </p:cNvCxnSpPr>
          <p:nvPr/>
        </p:nvCxnSpPr>
        <p:spPr>
          <a:xfrm>
            <a:off x="5366400" y="4078136"/>
            <a:ext cx="1068982" cy="3365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5A51700-F18F-52C3-0E27-70A6711BA180}"/>
              </a:ext>
            </a:extLst>
          </p:cNvPr>
          <p:cNvCxnSpPr>
            <a:cxnSpLocks/>
          </p:cNvCxnSpPr>
          <p:nvPr/>
        </p:nvCxnSpPr>
        <p:spPr>
          <a:xfrm>
            <a:off x="3962401" y="3863572"/>
            <a:ext cx="1321044" cy="1160712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06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B83E3-AC56-8345-2D19-97F00045B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406ED6-A059-493D-F858-1EA48F1747ED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Java Object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ECA4905-7802-018D-B85F-B9C03B720CE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C5DA835-EB10-B719-0770-51FFBF48C55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24100C9-DD8B-1544-02EF-2FB703406A0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0F3AE4B-09BF-37C7-0B54-3D193375078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ACB27B3-8A01-ACAA-604A-48FB4DA7EB2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1D5DD9A-67D9-CE7A-E5BA-D3347479AC2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7B18273-2EEA-DFC8-4392-8B038A540974}"/>
              </a:ext>
            </a:extLst>
          </p:cNvPr>
          <p:cNvSpPr txBox="1"/>
          <p:nvPr/>
        </p:nvSpPr>
        <p:spPr>
          <a:xfrm>
            <a:off x="324465" y="1326618"/>
            <a:ext cx="5771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Неявный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прародитель остальных классов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F538C7-CA51-5502-CFE5-9CE57E010921}"/>
              </a:ext>
            </a:extLst>
          </p:cNvPr>
          <p:cNvSpPr txBox="1"/>
          <p:nvPr/>
        </p:nvSpPr>
        <p:spPr>
          <a:xfrm>
            <a:off x="324464" y="1695950"/>
            <a:ext cx="1178185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Методы: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protected Object clone()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Creates and returns a copy of this object.</a:t>
            </a:r>
          </a:p>
          <a:p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equals(Object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Indicates whether some other object is "equal to" this one.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protected void finalize()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Deprecated. The finalization mechanism is inherently problematic.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Class&lt;?&gt;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getClass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Returns the runtime class of this Object.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hashCode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Returns a hash code value for the object.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void notify()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Wakes up a single thread that is waiting on this object's monitor.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void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notifyAll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Wakes up all threads that are waiting on this object's monitor.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toString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Returns a string representation of the object.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void wait()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Causes the current thread to wait until it is awakened, typically by being notified or interrupted.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void  wait(long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timeoutMillis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Causes the current thread to wait until it is awakened, typically by being notified or interrupted, or until a certain amount of real time has elapsed.</a:t>
            </a:r>
          </a:p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void wait(long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timeoutMillis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int nanos)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Causes the current thread to wait until it is awakened, typically by being notified or interrupted, or until a certain amount of real time has elapsed.</a:t>
            </a:r>
          </a:p>
        </p:txBody>
      </p:sp>
    </p:spTree>
    <p:extLst>
      <p:ext uri="{BB962C8B-B14F-4D97-AF65-F5344CB8AC3E}">
        <p14:creationId xmlns:p14="http://schemas.microsoft.com/office/powerpoint/2010/main" val="2774648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0290D-C16D-EE1B-59F1-07A8EE774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блако 27">
            <a:extLst>
              <a:ext uri="{FF2B5EF4-FFF2-40B4-BE49-F238E27FC236}">
                <a16:creationId xmlns:a16="http://schemas.microsoft.com/office/drawing/2014/main" id="{CAFEAF07-E23B-6905-350F-6C2040AAB549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576A5B0-12AC-8020-2163-F4B1B69CC877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1CBCB2D1-4356-96D3-589E-F7C05E98A943}"/>
              </a:ext>
            </a:extLst>
          </p:cNvPr>
          <p:cNvCxnSpPr>
            <a:cxnSpLocks/>
          </p:cNvCxnSpPr>
          <p:nvPr/>
        </p:nvCxnSpPr>
        <p:spPr>
          <a:xfrm flipH="1">
            <a:off x="5407742" y="3790981"/>
            <a:ext cx="1676054" cy="10259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5126436F-5A1E-9819-5539-05684C11D1E6}"/>
              </a:ext>
            </a:extLst>
          </p:cNvPr>
          <p:cNvCxnSpPr>
            <a:cxnSpLocks/>
          </p:cNvCxnSpPr>
          <p:nvPr/>
        </p:nvCxnSpPr>
        <p:spPr>
          <a:xfrm flipH="1">
            <a:off x="7083796" y="4046989"/>
            <a:ext cx="189612" cy="2769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13D83372-BA7A-BF55-EDD1-F2114F81D258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E54082CD-CD4E-B641-7983-5D75B53F7B14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C8FB9808-5D7D-F977-B1C8-E02948187815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Овал 44">
            <a:extLst>
              <a:ext uri="{FF2B5EF4-FFF2-40B4-BE49-F238E27FC236}">
                <a16:creationId xmlns:a16="http://schemas.microsoft.com/office/drawing/2014/main" id="{08FFBBFD-C621-6B4B-8AFC-EEDE54BD7380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28787559-3DCB-2B5D-C963-2AF30CE322A3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0245204F-4E0E-6D16-2181-A68D672DF861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9BF50C16-722C-31C8-675A-FF1CD799160D}"/>
              </a:ext>
            </a:extLst>
          </p:cNvPr>
          <p:cNvSpPr/>
          <p:nvPr/>
        </p:nvSpPr>
        <p:spPr>
          <a:xfrm>
            <a:off x="3544875" y="4063433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E7AAF07B-26E4-C394-0704-843D7F16527E}"/>
              </a:ext>
            </a:extLst>
          </p:cNvPr>
          <p:cNvSpPr/>
          <p:nvPr/>
        </p:nvSpPr>
        <p:spPr>
          <a:xfrm>
            <a:off x="4762335" y="365369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92F783BA-1449-4CCE-A444-1AFB716D62D6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E7B0C032-7C16-D5DF-8B0F-CF9059A6439B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E71452D1-E02A-7B68-29CD-897C6C938240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164EE051-5B70-6443-07C3-D6619099F79B}"/>
              </a:ext>
            </a:extLst>
          </p:cNvPr>
          <p:cNvSpPr/>
          <p:nvPr/>
        </p:nvSpPr>
        <p:spPr>
          <a:xfrm>
            <a:off x="6562686" y="432398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F4434685-2387-F4E6-EDE4-6EDEB64C29FD}"/>
              </a:ext>
            </a:extLst>
          </p:cNvPr>
          <p:cNvSpPr/>
          <p:nvPr/>
        </p:nvSpPr>
        <p:spPr>
          <a:xfrm>
            <a:off x="7273408" y="3525879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17B31-DCA4-2569-4997-17872BE5C9B1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6E5398D-EBF9-781F-8730-33CA31F0240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DD3A5D2-50DD-469E-34CA-D8C5E39C53A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E7EEB80-E8F5-915D-4098-BB01EE2810E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9E13BC3-8281-E853-3AEB-DE5EFA6FFC3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C055D4B-2E46-FBDB-8817-D14AD0E56F7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85371BC-DA61-E149-1F96-17B2213964F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E3E9FF4-F060-21A0-19EB-94E83A6188EE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9252ED7-A32C-9C90-C8A9-2E05AFC3A855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B2D173D-6DAF-ED21-8D5A-962E8324A718}"/>
              </a:ext>
            </a:extLst>
          </p:cNvPr>
          <p:cNvSpPr txBox="1"/>
          <p:nvPr/>
        </p:nvSpPr>
        <p:spPr>
          <a:xfrm>
            <a:off x="7565048" y="5196348"/>
            <a:ext cx="3707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*Циклическая зависимость</a:t>
            </a:r>
            <a:endParaRPr lang="en-GB" dirty="0"/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7192CDA6-BCC1-3246-A436-24CAA98B1F29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5BB3F13-D997-5CB2-3422-3E1AFC2C877E}"/>
              </a:ext>
            </a:extLst>
          </p:cNvPr>
          <p:cNvCxnSpPr>
            <a:cxnSpLocks/>
          </p:cNvCxnSpPr>
          <p:nvPr/>
        </p:nvCxnSpPr>
        <p:spPr>
          <a:xfrm>
            <a:off x="5366400" y="4078136"/>
            <a:ext cx="1068982" cy="3365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F129F377-FCD8-3D23-8113-6959992114A3}"/>
              </a:ext>
            </a:extLst>
          </p:cNvPr>
          <p:cNvCxnSpPr>
            <a:cxnSpLocks/>
          </p:cNvCxnSpPr>
          <p:nvPr/>
        </p:nvCxnSpPr>
        <p:spPr>
          <a:xfrm>
            <a:off x="3962401" y="3863572"/>
            <a:ext cx="1321044" cy="1160712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257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1D63B-A2A9-A5DC-5A0F-DD699EF3A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блако 27">
            <a:extLst>
              <a:ext uri="{FF2B5EF4-FFF2-40B4-BE49-F238E27FC236}">
                <a16:creationId xmlns:a16="http://schemas.microsoft.com/office/drawing/2014/main" id="{5D27A19A-C7E7-0835-E188-59B32BE31AFF}"/>
              </a:ext>
            </a:extLst>
          </p:cNvPr>
          <p:cNvSpPr/>
          <p:nvPr/>
        </p:nvSpPr>
        <p:spPr>
          <a:xfrm>
            <a:off x="3056781" y="1661652"/>
            <a:ext cx="5252530" cy="3991896"/>
          </a:xfrm>
          <a:prstGeom prst="cloud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E08C6264-F4C7-63D1-C08A-6596D118193A}"/>
              </a:ext>
            </a:extLst>
          </p:cNvPr>
          <p:cNvCxnSpPr>
            <a:cxnSpLocks/>
          </p:cNvCxnSpPr>
          <p:nvPr/>
        </p:nvCxnSpPr>
        <p:spPr>
          <a:xfrm flipH="1">
            <a:off x="6275794" y="2379406"/>
            <a:ext cx="488800" cy="81808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B0C58980-551C-65F3-D996-702F5A517DFE}"/>
              </a:ext>
            </a:extLst>
          </p:cNvPr>
          <p:cNvCxnSpPr>
            <a:cxnSpLocks/>
          </p:cNvCxnSpPr>
          <p:nvPr/>
        </p:nvCxnSpPr>
        <p:spPr>
          <a:xfrm flipH="1" flipV="1">
            <a:off x="5597369" y="2788447"/>
            <a:ext cx="178031" cy="33666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D998A1BD-9E0D-4D27-7A6B-46DBC25B075C}"/>
              </a:ext>
            </a:extLst>
          </p:cNvPr>
          <p:cNvCxnSpPr>
            <a:cxnSpLocks/>
          </p:cNvCxnSpPr>
          <p:nvPr/>
        </p:nvCxnSpPr>
        <p:spPr>
          <a:xfrm flipH="1" flipV="1">
            <a:off x="4056858" y="3718599"/>
            <a:ext cx="1226587" cy="112649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A065B31A-25B4-B5FC-EE76-3B7ED8537C44}"/>
              </a:ext>
            </a:extLst>
          </p:cNvPr>
          <p:cNvCxnSpPr>
            <a:cxnSpLocks/>
          </p:cNvCxnSpPr>
          <p:nvPr/>
        </p:nvCxnSpPr>
        <p:spPr>
          <a:xfrm flipH="1" flipV="1">
            <a:off x="4577968" y="2880852"/>
            <a:ext cx="1049948" cy="54814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Овал 44">
            <a:extLst>
              <a:ext uri="{FF2B5EF4-FFF2-40B4-BE49-F238E27FC236}">
                <a16:creationId xmlns:a16="http://schemas.microsoft.com/office/drawing/2014/main" id="{1E21E2DD-7729-1795-FA5A-EACCAE183C68}"/>
              </a:ext>
            </a:extLst>
          </p:cNvPr>
          <p:cNvSpPr/>
          <p:nvPr/>
        </p:nvSpPr>
        <p:spPr>
          <a:xfrm>
            <a:off x="3441291" y="3269871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2DC20A6E-30CC-FCA1-6ACA-151D04C6DDEA}"/>
              </a:ext>
            </a:extLst>
          </p:cNvPr>
          <p:cNvSpPr/>
          <p:nvPr/>
        </p:nvSpPr>
        <p:spPr>
          <a:xfrm>
            <a:off x="4056858" y="247331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23F1C93C-135C-E669-1489-A58CE2FE6E15}"/>
              </a:ext>
            </a:extLst>
          </p:cNvPr>
          <p:cNvSpPr/>
          <p:nvPr/>
        </p:nvSpPr>
        <p:spPr>
          <a:xfrm>
            <a:off x="5106806" y="227068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CD992B67-41A9-6CCE-6B1D-7A5956A2F16A}"/>
              </a:ext>
            </a:extLst>
          </p:cNvPr>
          <p:cNvSpPr/>
          <p:nvPr/>
        </p:nvSpPr>
        <p:spPr>
          <a:xfrm>
            <a:off x="6842199" y="2087772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1C188A97-BF32-2665-0B57-5E8A35AC8D57}"/>
              </a:ext>
            </a:extLst>
          </p:cNvPr>
          <p:cNvSpPr/>
          <p:nvPr/>
        </p:nvSpPr>
        <p:spPr>
          <a:xfrm>
            <a:off x="5337172" y="4744708"/>
            <a:ext cx="521110" cy="521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75E"/>
                </a:solidFill>
              </a:rPr>
              <a:t>P</a:t>
            </a:r>
            <a:endParaRPr lang="en-GB" dirty="0">
              <a:solidFill>
                <a:srgbClr val="38475E"/>
              </a:solidFill>
            </a:endParaRPr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28F8A228-BE4D-C6A9-C4F1-B7CEEC68D1B8}"/>
              </a:ext>
            </a:extLst>
          </p:cNvPr>
          <p:cNvSpPr/>
          <p:nvPr/>
        </p:nvSpPr>
        <p:spPr>
          <a:xfrm>
            <a:off x="5754684" y="3197489"/>
            <a:ext cx="521110" cy="52111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C8F7F9-1B0C-0DD4-BEB8-C24F324425CA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dirty="0">
                <a:latin typeface="Arial Black" panose="020B0A04020102020204" pitchFamily="34" charset="0"/>
              </a:rPr>
              <a:t>Как понять что объект мертвый?</a:t>
            </a:r>
            <a:endParaRPr lang="ru-RU" sz="2800" b="0" i="0" dirty="0">
              <a:effectLst/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8D0AFC7-353F-6F00-7AC2-6923C0C905A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C374428-74EE-953C-0FDF-ED92F094059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3BDD4FA-76A6-0EB4-F406-2A5413E68AB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1FC96F3-C354-5BC0-3BE4-31228A440DF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94F6A60-2B75-4304-A45D-49583C1C680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4BF2189-46A6-77E6-70EB-EA803ADCD13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BAEFF57-F040-84AF-5C5C-B42372EE9085}"/>
              </a:ext>
            </a:extLst>
          </p:cNvPr>
          <p:cNvSpPr/>
          <p:nvPr/>
        </p:nvSpPr>
        <p:spPr>
          <a:xfrm>
            <a:off x="9281652" y="2473319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effectLst/>
                <a:latin typeface="system-ui"/>
              </a:rPr>
              <a:t>Thread </a:t>
            </a:r>
            <a:endParaRPr lang="en-GB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4EB5A63-2800-2B16-7709-73578ABBD889}"/>
              </a:ext>
            </a:extLst>
          </p:cNvPr>
          <p:cNvSpPr/>
          <p:nvPr/>
        </p:nvSpPr>
        <p:spPr>
          <a:xfrm>
            <a:off x="9276035" y="3511776"/>
            <a:ext cx="2309877" cy="724170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0" i="0" dirty="0">
                <a:solidFill>
                  <a:srgbClr val="FAFAFC"/>
                </a:solidFill>
                <a:effectLst/>
                <a:latin typeface="system-ui"/>
              </a:rPr>
              <a:t>Local variable on stack</a:t>
            </a:r>
            <a:r>
              <a:rPr lang="en-GB" b="0" i="0" dirty="0">
                <a:effectLst/>
                <a:latin typeface="system-ui"/>
              </a:rPr>
              <a:t> </a:t>
            </a:r>
            <a:endParaRPr lang="en-GB" dirty="0"/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B64C0CB0-76CA-72F2-6ECA-9778B29D7A35}"/>
              </a:ext>
            </a:extLst>
          </p:cNvPr>
          <p:cNvCxnSpPr>
            <a:cxnSpLocks/>
          </p:cNvCxnSpPr>
          <p:nvPr/>
        </p:nvCxnSpPr>
        <p:spPr>
          <a:xfrm flipH="1" flipV="1">
            <a:off x="7443019" y="2473319"/>
            <a:ext cx="1691149" cy="31847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2B3EDB6-DC8F-4ACC-BE4A-6D117D75DFAD}"/>
              </a:ext>
            </a:extLst>
          </p:cNvPr>
          <p:cNvCxnSpPr>
            <a:cxnSpLocks/>
          </p:cNvCxnSpPr>
          <p:nvPr/>
        </p:nvCxnSpPr>
        <p:spPr>
          <a:xfrm flipH="1">
            <a:off x="5988922" y="4133957"/>
            <a:ext cx="3165247" cy="105444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7E267665-2C81-E8E3-D9A6-F193BDB8AFE2}"/>
              </a:ext>
            </a:extLst>
          </p:cNvPr>
          <p:cNvCxnSpPr>
            <a:cxnSpLocks/>
          </p:cNvCxnSpPr>
          <p:nvPr/>
        </p:nvCxnSpPr>
        <p:spPr>
          <a:xfrm>
            <a:off x="3962401" y="3863572"/>
            <a:ext cx="1321044" cy="1160712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397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402C5-DDD2-402D-B33E-74ACFBD3F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233AFC-F8E4-BCA2-5AB7-D27223E32BF2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AB80A4A-391A-EBD0-57CA-E1165F728AE5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F76E23C-C61D-7596-D12D-48B1A5D63A9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028934C-C673-8800-1FD7-E506BE4DD8A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B0099F0-F7C9-ED4F-7DF2-988175805330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4554337-6889-B711-143C-01F898F5A19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A09857E-3C21-2089-72EA-8F9B6480239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38153D-CCB2-8D75-0033-92BCA2C45BDF}"/>
              </a:ext>
            </a:extLst>
          </p:cNvPr>
          <p:cNvSpPr txBox="1"/>
          <p:nvPr/>
        </p:nvSpPr>
        <p:spPr>
          <a:xfrm>
            <a:off x="366607" y="1013228"/>
            <a:ext cx="61500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Minor GC:</a:t>
            </a:r>
          </a:p>
          <a:p>
            <a:endParaRPr lang="en-GB" dirty="0"/>
          </a:p>
          <a:p>
            <a:r>
              <a:rPr lang="ru-RU" dirty="0" err="1"/>
              <a:t>Minor</a:t>
            </a:r>
            <a:r>
              <a:rPr lang="ru-RU" dirty="0"/>
              <a:t> GC начинается с поиска всех живых объектов в </a:t>
            </a:r>
            <a:r>
              <a:rPr lang="ru-RU" dirty="0" err="1"/>
              <a:t>Eden</a:t>
            </a:r>
            <a:r>
              <a:rPr lang="ru-RU" dirty="0"/>
              <a:t> и в одной из </a:t>
            </a:r>
            <a:r>
              <a:rPr lang="ru-RU" dirty="0" err="1"/>
              <a:t>Survivor</a:t>
            </a:r>
            <a:r>
              <a:rPr lang="ru-RU" dirty="0"/>
              <a:t> областей (которая активна в данный момент). Живые объекты копируются из </a:t>
            </a:r>
            <a:r>
              <a:rPr lang="ru-RU" dirty="0" err="1"/>
              <a:t>Eden</a:t>
            </a:r>
            <a:r>
              <a:rPr lang="ru-RU" dirty="0"/>
              <a:t> и активной </a:t>
            </a:r>
            <a:r>
              <a:rPr lang="ru-RU" dirty="0" err="1"/>
              <a:t>Survivor</a:t>
            </a:r>
            <a:r>
              <a:rPr lang="ru-RU" dirty="0"/>
              <a:t> области в другую </a:t>
            </a:r>
            <a:r>
              <a:rPr lang="ru-RU" dirty="0" err="1"/>
              <a:t>Survivor</a:t>
            </a:r>
            <a:r>
              <a:rPr lang="ru-RU" dirty="0"/>
              <a:t> область. Во время этого процесса, </a:t>
            </a:r>
            <a:r>
              <a:rPr lang="ru-RU" dirty="0" err="1"/>
              <a:t>Eden</a:t>
            </a:r>
            <a:r>
              <a:rPr lang="ru-RU" dirty="0"/>
              <a:t> и активная </a:t>
            </a:r>
            <a:r>
              <a:rPr lang="ru-RU" dirty="0" err="1"/>
              <a:t>Survivor</a:t>
            </a:r>
            <a:r>
              <a:rPr lang="ru-RU" dirty="0"/>
              <a:t> область очищаются.</a:t>
            </a:r>
          </a:p>
          <a:p>
            <a:endParaRPr lang="ru-RU" dirty="0"/>
          </a:p>
          <a:p>
            <a:r>
              <a:rPr lang="ru-RU" dirty="0"/>
              <a:t>Объекты, которые выживают после нескольких циклов </a:t>
            </a:r>
            <a:r>
              <a:rPr lang="ru-RU" dirty="0" err="1"/>
              <a:t>Minor</a:t>
            </a:r>
            <a:r>
              <a:rPr lang="ru-RU" dirty="0"/>
              <a:t> GC, перемещаются из области </a:t>
            </a:r>
            <a:r>
              <a:rPr lang="ru-RU" dirty="0" err="1"/>
              <a:t>Survivor</a:t>
            </a:r>
            <a:r>
              <a:rPr lang="ru-RU" dirty="0"/>
              <a:t> в Old Generation. Этот процесс называется "старением" объектов.</a:t>
            </a:r>
          </a:p>
          <a:p>
            <a:endParaRPr lang="ru-RU" dirty="0"/>
          </a:p>
          <a:p>
            <a:r>
              <a:rPr lang="ru-RU" dirty="0" err="1"/>
              <a:t>Minor</a:t>
            </a:r>
            <a:r>
              <a:rPr lang="ru-RU" dirty="0"/>
              <a:t> GC выполняется часто и обычно занимает небольшое время, так как работает только с небольшими областями памяти. Поскольку он копирует объекты, а не удаляет их индивидуально, это снижает фрагментацию памяти.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B85D4C-A247-CA10-B309-1252CB8A3702}"/>
              </a:ext>
            </a:extLst>
          </p:cNvPr>
          <p:cNvSpPr txBox="1"/>
          <p:nvPr/>
        </p:nvSpPr>
        <p:spPr>
          <a:xfrm>
            <a:off x="6398342" y="1013228"/>
            <a:ext cx="542705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Major GC </a:t>
            </a:r>
            <a:r>
              <a:rPr lang="en-GB" dirty="0" err="1"/>
              <a:t>или</a:t>
            </a:r>
            <a:r>
              <a:rPr lang="en-GB" dirty="0"/>
              <a:t> Full GC:</a:t>
            </a:r>
          </a:p>
          <a:p>
            <a:endParaRPr lang="en-GB" dirty="0"/>
          </a:p>
          <a:p>
            <a:r>
              <a:rPr lang="ru-RU" dirty="0"/>
              <a:t>Major GC начинается с определения всех живых объектов в Old Generation. Все недоступные объекты удаляются. В отличие от </a:t>
            </a:r>
            <a:r>
              <a:rPr lang="ru-RU" dirty="0" err="1"/>
              <a:t>Minor</a:t>
            </a:r>
            <a:r>
              <a:rPr lang="ru-RU" dirty="0"/>
              <a:t> GC, этот процесс может включать уплотнение, чтобы уменьшить фрагментацию памяти.</a:t>
            </a:r>
          </a:p>
          <a:p>
            <a:endParaRPr lang="ru-RU" dirty="0"/>
          </a:p>
          <a:p>
            <a:r>
              <a:rPr lang="ru-RU" dirty="0"/>
              <a:t>Живые объекты могут быть перемещены для уменьшения фрагментации памяти, обеспечивая эффективное использование памяти для новых объектов.</a:t>
            </a:r>
          </a:p>
          <a:p>
            <a:endParaRPr lang="ru-RU" dirty="0"/>
          </a:p>
          <a:p>
            <a:r>
              <a:rPr lang="ru-RU" dirty="0"/>
              <a:t>Major GC выполняется реже, но является более трудоемким, так как обрабатывает больший объем памяти. Во время Major GC, приложение может испытывать более длительные паузы, так как это Stop-The-World процесс, где выполнение всех потоков приложения приостанавливается.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2403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99013-30BB-DDDD-505D-C27FF79D2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F747F2-AB3C-7F3E-AD1F-C376D6B5C1AC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870D380-5B1A-0717-D886-414C9284793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8329631-4314-9B7C-15EC-65FA4C2FBE4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BBF99DA-2080-FA98-3230-AC9E5F6AA10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D672664-9811-3552-E8F7-26EEE12F9131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EEA0877-0EEE-E4A4-CF84-DF13C3B88CF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CC99230-5E37-F8AB-A540-936D95DC779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E93049D0-2F04-D4DA-4C34-09BA7FC857FA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8305F3F5-17E6-355E-5529-7302C47CE77B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E64D2A-4AC6-EF07-B010-925B193B5519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1B166DC-5ED0-70E2-7D3B-97CD93A8A3DC}"/>
              </a:ext>
            </a:extLst>
          </p:cNvPr>
          <p:cNvGrpSpPr/>
          <p:nvPr/>
        </p:nvGrpSpPr>
        <p:grpSpPr>
          <a:xfrm>
            <a:off x="3772077" y="3917188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EB3B891E-43CA-4596-D0A3-A57FD3D80E3B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DBFD548-AF61-3EB9-2662-96D4AE9EDCAC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3728B73-6519-86CC-D656-5499D21B35B2}"/>
              </a:ext>
            </a:extLst>
          </p:cNvPr>
          <p:cNvGrpSpPr/>
          <p:nvPr/>
        </p:nvGrpSpPr>
        <p:grpSpPr>
          <a:xfrm>
            <a:off x="7164206" y="2944487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B6D9EABF-6B9F-36CD-A7A2-7EB09BCBC226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AA806DB-9799-F816-0A41-C97F3A652902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2747DC18-A60E-1EED-D3CF-0392EEF72DA9}"/>
              </a:ext>
            </a:extLst>
          </p:cNvPr>
          <p:cNvSpPr/>
          <p:nvPr/>
        </p:nvSpPr>
        <p:spPr>
          <a:xfrm>
            <a:off x="3839765" y="247022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64D752B4-DB80-A847-389E-51D64E2FE100}"/>
              </a:ext>
            </a:extLst>
          </p:cNvPr>
          <p:cNvSpPr/>
          <p:nvPr/>
        </p:nvSpPr>
        <p:spPr>
          <a:xfrm>
            <a:off x="4108492" y="247230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9ABA737C-28CB-E309-777F-0E2DDDA4D003}"/>
              </a:ext>
            </a:extLst>
          </p:cNvPr>
          <p:cNvSpPr/>
          <p:nvPr/>
        </p:nvSpPr>
        <p:spPr>
          <a:xfrm>
            <a:off x="4377219" y="247022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7B68E30-220C-A9F3-7B2B-3A32F0BB3561}"/>
              </a:ext>
            </a:extLst>
          </p:cNvPr>
          <p:cNvSpPr/>
          <p:nvPr/>
        </p:nvSpPr>
        <p:spPr>
          <a:xfrm>
            <a:off x="3839765" y="2769013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F752B044-1628-0594-7C2B-D05FF96B29A4}"/>
              </a:ext>
            </a:extLst>
          </p:cNvPr>
          <p:cNvSpPr/>
          <p:nvPr/>
        </p:nvSpPr>
        <p:spPr>
          <a:xfrm>
            <a:off x="4108492" y="2771085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4064A6C-17C0-1CF7-A45B-E972C7067596}"/>
              </a:ext>
            </a:extLst>
          </p:cNvPr>
          <p:cNvSpPr/>
          <p:nvPr/>
        </p:nvSpPr>
        <p:spPr>
          <a:xfrm>
            <a:off x="4377219" y="2769013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8908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6557B-FDE0-6FE4-303F-DAF43AFA1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5FD6E8-5634-CC4D-25D1-56D43C1AE1A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19D3426-4F5F-0AAF-B204-C0639F29A2F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02EC17E-3A66-4D59-91A4-4CE8E70EDD9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105D6CE-3CCA-262A-71BE-E25EEFC7283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88BA67D-AE42-318D-4BB7-E8DF687191C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F77E355-71A6-96FD-57AA-30EB1924973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8C4B9A4C-AE85-F9B2-0FC5-562DF9599D3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BB9D87FA-088D-1D19-B8B3-DCDB559524A4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E8FA611-9ADC-F5B2-0E1F-DB44AAF83A53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67917E-6111-61CA-894E-B8588464F0B0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6D63F84C-3253-14AB-DDE1-33891D5A191E}"/>
              </a:ext>
            </a:extLst>
          </p:cNvPr>
          <p:cNvGrpSpPr/>
          <p:nvPr/>
        </p:nvGrpSpPr>
        <p:grpSpPr>
          <a:xfrm>
            <a:off x="3772077" y="3917188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357A73C8-D9F5-F7DB-5C0B-A0571713893D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31B03C0-68B5-5BE4-74A9-169942C3500B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E5542C1A-C3AB-6709-C364-5F6FB53B881C}"/>
              </a:ext>
            </a:extLst>
          </p:cNvPr>
          <p:cNvGrpSpPr/>
          <p:nvPr/>
        </p:nvGrpSpPr>
        <p:grpSpPr>
          <a:xfrm>
            <a:off x="7164206" y="2944487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BA91E2C3-2347-5C9A-353A-C99DF93CBF80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F16C5EA-9ED2-AD71-93E4-EFAD0876ABB3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E2024F28-6222-8CBD-0159-C2A23BA99E7C}"/>
              </a:ext>
            </a:extLst>
          </p:cNvPr>
          <p:cNvSpPr/>
          <p:nvPr/>
        </p:nvSpPr>
        <p:spPr>
          <a:xfrm>
            <a:off x="3839765" y="247022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AAA1279-B2D5-C500-5742-54E6FF9C3D02}"/>
              </a:ext>
            </a:extLst>
          </p:cNvPr>
          <p:cNvSpPr/>
          <p:nvPr/>
        </p:nvSpPr>
        <p:spPr>
          <a:xfrm>
            <a:off x="4108492" y="247230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6B235892-2E42-A231-ED50-650A9F4F271D}"/>
              </a:ext>
            </a:extLst>
          </p:cNvPr>
          <p:cNvSpPr/>
          <p:nvPr/>
        </p:nvSpPr>
        <p:spPr>
          <a:xfrm>
            <a:off x="4377219" y="247022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98B08FFD-4550-DCE8-F4AB-7B1031B96A40}"/>
              </a:ext>
            </a:extLst>
          </p:cNvPr>
          <p:cNvSpPr/>
          <p:nvPr/>
        </p:nvSpPr>
        <p:spPr>
          <a:xfrm>
            <a:off x="3839765" y="2769013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435F56B-1D9E-8B43-0DD4-227DAB8579CD}"/>
              </a:ext>
            </a:extLst>
          </p:cNvPr>
          <p:cNvSpPr/>
          <p:nvPr/>
        </p:nvSpPr>
        <p:spPr>
          <a:xfrm>
            <a:off x="4108492" y="2771085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916AC0A-DD04-5049-B0FE-4DF56AD3A081}"/>
              </a:ext>
            </a:extLst>
          </p:cNvPr>
          <p:cNvSpPr/>
          <p:nvPr/>
        </p:nvSpPr>
        <p:spPr>
          <a:xfrm>
            <a:off x="4377219" y="2769013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698A62-537E-E835-47B9-010B9AA704C2}"/>
              </a:ext>
            </a:extLst>
          </p:cNvPr>
          <p:cNvSpPr txBox="1"/>
          <p:nvPr/>
        </p:nvSpPr>
        <p:spPr>
          <a:xfrm>
            <a:off x="1881472" y="357147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129CBF21-4DAA-5CA6-E356-2DB31E4EC56F}"/>
              </a:ext>
            </a:extLst>
          </p:cNvPr>
          <p:cNvCxnSpPr>
            <a:cxnSpLocks/>
            <a:stCxn id="10" idx="0"/>
          </p:cNvCxnSpPr>
          <p:nvPr/>
        </p:nvCxnSpPr>
        <p:spPr>
          <a:xfrm rot="5400000" flipH="1" flipV="1">
            <a:off x="2931685" y="2731086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: уступ 12">
            <a:extLst>
              <a:ext uri="{FF2B5EF4-FFF2-40B4-BE49-F238E27FC236}">
                <a16:creationId xmlns:a16="http://schemas.microsoft.com/office/drawing/2014/main" id="{41FC94C8-2967-0BD4-CB35-A9B817C5783A}"/>
              </a:ext>
            </a:extLst>
          </p:cNvPr>
          <p:cNvCxnSpPr>
            <a:cxnSpLocks/>
            <a:stCxn id="10" idx="2"/>
          </p:cNvCxnSpPr>
          <p:nvPr/>
        </p:nvCxnSpPr>
        <p:spPr>
          <a:xfrm rot="16200000" flipH="1">
            <a:off x="2880286" y="3845449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Блок-схема: магнитный диск 13">
            <a:extLst>
              <a:ext uri="{FF2B5EF4-FFF2-40B4-BE49-F238E27FC236}">
                <a16:creationId xmlns:a16="http://schemas.microsoft.com/office/drawing/2014/main" id="{7B594740-D4FA-87C0-0FF7-4EFF7F52A928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7DC6652-A63D-E7A0-41ED-584C3C04A59D}"/>
              </a:ext>
            </a:extLst>
          </p:cNvPr>
          <p:cNvSpPr/>
          <p:nvPr/>
        </p:nvSpPr>
        <p:spPr>
          <a:xfrm>
            <a:off x="3772073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740771-FA20-EF73-6890-63008EA8DC7E}"/>
              </a:ext>
            </a:extLst>
          </p:cNvPr>
          <p:cNvSpPr txBox="1"/>
          <p:nvPr/>
        </p:nvSpPr>
        <p:spPr>
          <a:xfrm>
            <a:off x="5780108" y="4842790"/>
            <a:ext cx="61518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Minor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начинается с поиска всех живых объектов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в одной из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Survivor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областей (которая активна в данный момент).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3351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B88DB-6563-5BCA-62C6-4C7CCA909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5613DF-3520-1D0D-CEF2-E597D60D25B2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6A7D0EA-22DE-E616-F4D7-56E0F17EBED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7265AF4-4A11-3C49-F94C-E3066B3F4A1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9A4D3BE-0089-060E-27B1-8107EA2A4E4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047982E-6C58-CE09-CC48-3BA13B735B1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7BEE071-D425-07E6-ABA2-64F0967F714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BAFFFCC-4E12-E76C-935E-44C4A6CC514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D9C66944-737F-31F0-EB82-3EC3994CDF86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ECDB3E8-698E-CF06-3879-09F1FF543D07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6FA053-9603-3720-F990-BBEC22DD859E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87C290C7-499A-5459-BFD3-5FFF22EF9752}"/>
              </a:ext>
            </a:extLst>
          </p:cNvPr>
          <p:cNvGrpSpPr/>
          <p:nvPr/>
        </p:nvGrpSpPr>
        <p:grpSpPr>
          <a:xfrm>
            <a:off x="3772077" y="3917188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C99A6E7B-FCAC-1341-F71C-BF8DAFD9159A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D3F15D-58F6-9E7E-7BD8-EA3CA2DDC7C5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2772605D-5578-1F3E-94E9-08C8325E0975}"/>
              </a:ext>
            </a:extLst>
          </p:cNvPr>
          <p:cNvGrpSpPr/>
          <p:nvPr/>
        </p:nvGrpSpPr>
        <p:grpSpPr>
          <a:xfrm>
            <a:off x="7164206" y="2944487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710F2BC-FDC8-4BD5-836F-53B077D64055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49AA278-E336-E493-B6D9-6160528B6B55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C1FACD5-723E-3518-7742-4C4D7070ED88}"/>
              </a:ext>
            </a:extLst>
          </p:cNvPr>
          <p:cNvSpPr/>
          <p:nvPr/>
        </p:nvSpPr>
        <p:spPr>
          <a:xfrm>
            <a:off x="534068" y="482839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E7FF9985-466C-6C33-B709-5B1A0D2357D1}"/>
              </a:ext>
            </a:extLst>
          </p:cNvPr>
          <p:cNvSpPr/>
          <p:nvPr/>
        </p:nvSpPr>
        <p:spPr>
          <a:xfrm>
            <a:off x="802795" y="483047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34E5F12-2F50-A3AE-7AF3-5AFFA079FD8A}"/>
              </a:ext>
            </a:extLst>
          </p:cNvPr>
          <p:cNvSpPr/>
          <p:nvPr/>
        </p:nvSpPr>
        <p:spPr>
          <a:xfrm>
            <a:off x="1071522" y="4828399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4C951CB5-F2B6-95B6-B5B0-5A6D5361DEBD}"/>
              </a:ext>
            </a:extLst>
          </p:cNvPr>
          <p:cNvSpPr/>
          <p:nvPr/>
        </p:nvSpPr>
        <p:spPr>
          <a:xfrm>
            <a:off x="7244499" y="3388305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0FF366E4-8FCE-03A4-CCE2-346FCD15920D}"/>
              </a:ext>
            </a:extLst>
          </p:cNvPr>
          <p:cNvSpPr/>
          <p:nvPr/>
        </p:nvSpPr>
        <p:spPr>
          <a:xfrm>
            <a:off x="7513226" y="3390377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F8D62C37-3E1A-4F9E-00E6-839338377B44}"/>
              </a:ext>
            </a:extLst>
          </p:cNvPr>
          <p:cNvSpPr/>
          <p:nvPr/>
        </p:nvSpPr>
        <p:spPr>
          <a:xfrm>
            <a:off x="7781953" y="3388305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4D952E-619D-C5B8-4D00-CCCC45A69190}"/>
              </a:ext>
            </a:extLst>
          </p:cNvPr>
          <p:cNvSpPr txBox="1"/>
          <p:nvPr/>
        </p:nvSpPr>
        <p:spPr>
          <a:xfrm>
            <a:off x="1881472" y="357147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40D684F1-4D3C-7426-809E-E7A0E2E7DBB9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rot="5400000" flipH="1" flipV="1">
            <a:off x="2931685" y="2731086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240D76DE-4035-2BBE-DFCE-1F308D349033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2880286" y="3845449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03EF9B5B-3F59-C3FC-EDE4-D20B75FA5ADE}"/>
              </a:ext>
            </a:extLst>
          </p:cNvPr>
          <p:cNvSpPr/>
          <p:nvPr/>
        </p:nvSpPr>
        <p:spPr>
          <a:xfrm>
            <a:off x="3772073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37E98814-1876-5A51-4D8D-036BD4578A8B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171F5E-9D64-B61E-EF6E-67F3F8A1FE1B}"/>
              </a:ext>
            </a:extLst>
          </p:cNvPr>
          <p:cNvSpPr txBox="1"/>
          <p:nvPr/>
        </p:nvSpPr>
        <p:spPr>
          <a:xfrm>
            <a:off x="5780108" y="4828399"/>
            <a:ext cx="6150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Живые объекты копируются из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активной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Survivor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области в другую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Survivor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область.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B71886-E390-B6C1-2138-9635C5242782}"/>
              </a:ext>
            </a:extLst>
          </p:cNvPr>
          <p:cNvSpPr txBox="1"/>
          <p:nvPr/>
        </p:nvSpPr>
        <p:spPr>
          <a:xfrm>
            <a:off x="5780108" y="5474730"/>
            <a:ext cx="6150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 время этого процесса, </a:t>
            </a:r>
            <a:r>
              <a:rPr lang="ru-RU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активная </a:t>
            </a:r>
            <a:r>
              <a:rPr lang="ru-RU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Survivor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область очищаются.</a:t>
            </a:r>
            <a:endParaRPr lang="en-GB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84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5A8444-8150-CCAD-6022-3E36B84A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D06FACE3-FA37-7358-4492-6FE109B8D271}"/>
              </a:ext>
            </a:extLst>
          </p:cNvPr>
          <p:cNvGrpSpPr/>
          <p:nvPr/>
        </p:nvGrpSpPr>
        <p:grpSpPr>
          <a:xfrm>
            <a:off x="3805794" y="3917188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57E0C13D-6B6B-D19F-E5E4-C9EB7E69A4C8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F3A6BF3-C8AD-63C2-60CF-F45397CAD63C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D6C77C0-A5EE-F538-2CC7-26A861EA8FD6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6D90D74-08E3-B93D-4F2B-C30830C2FEE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80C4F61-1747-7FF0-73CE-DC26C16BB3E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8E7FF803-0B10-11B6-3CC3-136AE927CE1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9A3379E-FC94-A713-26B0-2AA16B1ACB0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F7CEB40-1582-2ADC-9D43-A6F1402D69C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5426022-125E-4014-DFCC-D8E7C9BD101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57DF9AA9-48AF-7BB6-6900-4B216D4FBFAA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ED9D576F-DD2F-78AC-42A8-A7DF9A92FA0D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E33754-677E-BBE1-C665-8AAD4CC0E05F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5090B754-A1EC-4830-CFC2-A76FDCFABB04}"/>
              </a:ext>
            </a:extLst>
          </p:cNvPr>
          <p:cNvGrpSpPr/>
          <p:nvPr/>
        </p:nvGrpSpPr>
        <p:grpSpPr>
          <a:xfrm>
            <a:off x="7164206" y="2955151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6569B943-25EA-4144-B742-FD3A899DC4C9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3AACBEC-65CF-B91D-3B11-3D24AE11F07E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5BC8193-6609-1039-5D25-BA219F38AB81}"/>
              </a:ext>
            </a:extLst>
          </p:cNvPr>
          <p:cNvSpPr/>
          <p:nvPr/>
        </p:nvSpPr>
        <p:spPr>
          <a:xfrm>
            <a:off x="-1373637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3E7D32B-AD21-D63A-E439-D4DF058145E1}"/>
              </a:ext>
            </a:extLst>
          </p:cNvPr>
          <p:cNvSpPr/>
          <p:nvPr/>
        </p:nvSpPr>
        <p:spPr>
          <a:xfrm>
            <a:off x="-1104910" y="381264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3BE4A17-98A3-512B-52D1-8AFBA31A4D9F}"/>
              </a:ext>
            </a:extLst>
          </p:cNvPr>
          <p:cNvSpPr/>
          <p:nvPr/>
        </p:nvSpPr>
        <p:spPr>
          <a:xfrm>
            <a:off x="-836183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1D7AAE35-3952-390D-4C18-2634FAFAEEA4}"/>
              </a:ext>
            </a:extLst>
          </p:cNvPr>
          <p:cNvSpPr/>
          <p:nvPr/>
        </p:nvSpPr>
        <p:spPr>
          <a:xfrm>
            <a:off x="3892976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0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8437CAB-E167-1B01-7F6D-7F8C4DDB2B84}"/>
              </a:ext>
            </a:extLst>
          </p:cNvPr>
          <p:cNvSpPr/>
          <p:nvPr/>
        </p:nvSpPr>
        <p:spPr>
          <a:xfrm>
            <a:off x="4161703" y="434449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0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F86E03D3-2E85-E4B4-893A-4D457EB9AC6C}"/>
              </a:ext>
            </a:extLst>
          </p:cNvPr>
          <p:cNvSpPr/>
          <p:nvPr/>
        </p:nvSpPr>
        <p:spPr>
          <a:xfrm>
            <a:off x="4430430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0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67F48E-A51F-3E91-DAFE-88FD0E10311C}"/>
              </a:ext>
            </a:extLst>
          </p:cNvPr>
          <p:cNvSpPr txBox="1"/>
          <p:nvPr/>
        </p:nvSpPr>
        <p:spPr>
          <a:xfrm>
            <a:off x="-3310461" y="37325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E6214542-DC62-CACD-8CA6-5E9EEF44DA02}"/>
              </a:ext>
            </a:extLst>
          </p:cNvPr>
          <p:cNvCxnSpPr>
            <a:cxnSpLocks/>
            <a:stCxn id="11" idx="0"/>
          </p:cNvCxnSpPr>
          <p:nvPr/>
        </p:nvCxnSpPr>
        <p:spPr>
          <a:xfrm rot="5400000" flipH="1" flipV="1">
            <a:off x="-2260248" y="2892130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9BE617CD-53A6-7B74-21A0-21AB7DD7EF3C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-2311647" y="4006493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79083BC-ECF4-55ED-CC2F-FB8DE9582730}"/>
              </a:ext>
            </a:extLst>
          </p:cNvPr>
          <p:cNvSpPr/>
          <p:nvPr/>
        </p:nvSpPr>
        <p:spPr>
          <a:xfrm>
            <a:off x="3805794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00EBB584-426D-5934-8FE7-2A04A267FC2B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80F147-AE43-29CA-872C-2B1D25340699}"/>
              </a:ext>
            </a:extLst>
          </p:cNvPr>
          <p:cNvSpPr txBox="1"/>
          <p:nvPr/>
        </p:nvSpPr>
        <p:spPr>
          <a:xfrm>
            <a:off x="5780108" y="4828399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Смена активной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Survivor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области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047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EC306-7E08-D88E-7CB3-44A7A35F8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D68BF7E4-395F-C4D0-7196-30243060F0A6}"/>
              </a:ext>
            </a:extLst>
          </p:cNvPr>
          <p:cNvGrpSpPr/>
          <p:nvPr/>
        </p:nvGrpSpPr>
        <p:grpSpPr>
          <a:xfrm>
            <a:off x="3805794" y="3917188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BC0BE3B-BE08-4A48-DB85-5DB8EDD90CB4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34F9AE-221E-A73C-6BB4-63FBEAB49524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D34CA65-C396-F9A2-D3D0-9CDF2910F482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5A1A979-BEFE-50FD-38EF-838E5DEB9F0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1B8E64C-1FDE-A8D1-F22C-CF3DBB50BA0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BB5C13B-90B8-3469-D4C6-801C64AA3EB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0907BE5-B019-22D2-6980-902B2F9B7DA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5B15BC7-EF9B-9042-494E-D43608AAF2B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6350CA0-7332-F496-356B-C972E2A715B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D251F46-8448-14A3-4E30-40134BDE6FAE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BFD6F18A-A3C2-44CF-5F54-1C6230B17625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560BBC6-1591-B603-208B-F8083291E49D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A5E0A6D1-9C19-C97F-18A3-B089737D8454}"/>
              </a:ext>
            </a:extLst>
          </p:cNvPr>
          <p:cNvGrpSpPr/>
          <p:nvPr/>
        </p:nvGrpSpPr>
        <p:grpSpPr>
          <a:xfrm>
            <a:off x="7164206" y="2955151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708BF146-B919-15A3-F8FA-816D5D565FFC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8ED32C8-1528-7BF1-82E8-B20465709928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B5F86A3-393C-3821-C75D-691FCF0D83CC}"/>
              </a:ext>
            </a:extLst>
          </p:cNvPr>
          <p:cNvSpPr/>
          <p:nvPr/>
        </p:nvSpPr>
        <p:spPr>
          <a:xfrm>
            <a:off x="-1373637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D158481-B24A-C26C-96A1-B7BF859D3CFB}"/>
              </a:ext>
            </a:extLst>
          </p:cNvPr>
          <p:cNvSpPr/>
          <p:nvPr/>
        </p:nvSpPr>
        <p:spPr>
          <a:xfrm>
            <a:off x="-1104910" y="381264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8DC7432D-05B3-A064-7D8E-AB30B809225A}"/>
              </a:ext>
            </a:extLst>
          </p:cNvPr>
          <p:cNvSpPr/>
          <p:nvPr/>
        </p:nvSpPr>
        <p:spPr>
          <a:xfrm>
            <a:off x="-836183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15C43445-2C29-346B-8857-83CDCEF0A5B8}"/>
              </a:ext>
            </a:extLst>
          </p:cNvPr>
          <p:cNvSpPr/>
          <p:nvPr/>
        </p:nvSpPr>
        <p:spPr>
          <a:xfrm>
            <a:off x="3892976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540D390B-4427-4D0A-1ED7-BAEC4ECCB1C2}"/>
              </a:ext>
            </a:extLst>
          </p:cNvPr>
          <p:cNvSpPr/>
          <p:nvPr/>
        </p:nvSpPr>
        <p:spPr>
          <a:xfrm>
            <a:off x="4161703" y="434449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767227EC-4D80-6190-6F9B-376491F240D8}"/>
              </a:ext>
            </a:extLst>
          </p:cNvPr>
          <p:cNvSpPr/>
          <p:nvPr/>
        </p:nvSpPr>
        <p:spPr>
          <a:xfrm>
            <a:off x="4430430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A94F34-B212-C549-3196-A4242682EA98}"/>
              </a:ext>
            </a:extLst>
          </p:cNvPr>
          <p:cNvSpPr txBox="1"/>
          <p:nvPr/>
        </p:nvSpPr>
        <p:spPr>
          <a:xfrm>
            <a:off x="-3310461" y="37325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16CF4C42-59CD-7608-3A76-717A53E646DA}"/>
              </a:ext>
            </a:extLst>
          </p:cNvPr>
          <p:cNvCxnSpPr>
            <a:cxnSpLocks/>
            <a:stCxn id="11" idx="0"/>
          </p:cNvCxnSpPr>
          <p:nvPr/>
        </p:nvCxnSpPr>
        <p:spPr>
          <a:xfrm rot="5400000" flipH="1" flipV="1">
            <a:off x="-2260248" y="2892130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55FF0764-AF95-7675-7CD8-11FB26AB33E7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-2311647" y="4006493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9484F5B-625B-E15A-22F9-DAD4098BD0A3}"/>
              </a:ext>
            </a:extLst>
          </p:cNvPr>
          <p:cNvSpPr/>
          <p:nvPr/>
        </p:nvSpPr>
        <p:spPr>
          <a:xfrm>
            <a:off x="3805794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FCC5AAF3-078A-19AD-E1FA-0E623EE1FCFD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ADD68-E0AF-4DF1-61A1-F03BC0A15C73}"/>
              </a:ext>
            </a:extLst>
          </p:cNvPr>
          <p:cNvSpPr txBox="1"/>
          <p:nvPr/>
        </p:nvSpPr>
        <p:spPr>
          <a:xfrm>
            <a:off x="5780108" y="4828399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Увеличение возраста объекта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363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2E334-EC0F-6BB4-24C1-53276C02B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1244EBDC-87C6-2AC8-8FB7-327152F645BA}"/>
              </a:ext>
            </a:extLst>
          </p:cNvPr>
          <p:cNvGrpSpPr/>
          <p:nvPr/>
        </p:nvGrpSpPr>
        <p:grpSpPr>
          <a:xfrm>
            <a:off x="3805794" y="3917188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8483B6AB-446D-8995-1C65-561D4E742C61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FB4D95C-D03E-0E92-2FF5-E8E8DBB711D3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744AA2C-D388-1314-99D1-9DA933D1823B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DA8F8D5-9BC5-55CB-037D-ECBADB0EC82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44BF057-C480-262B-F7E4-1E6869D59C3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D506F22-5B9C-A9AF-0D81-38DD66AE410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5DD2124-4C3A-DD15-83C7-86AFF669900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82E66F3-C8DC-4B59-B050-F99BA470E61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B9CE1E1-1A6E-4298-3655-6B0E08F9CF3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9EE7020D-57B1-7097-C97B-AFE301C1A9D3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326230F-B5CF-671D-A29E-103FEF4D928B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4A2CD9B-9FB9-8221-9E19-06C4E403E3F9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06271B7E-C0FF-58A0-B84D-26E6C75D23FE}"/>
              </a:ext>
            </a:extLst>
          </p:cNvPr>
          <p:cNvGrpSpPr/>
          <p:nvPr/>
        </p:nvGrpSpPr>
        <p:grpSpPr>
          <a:xfrm>
            <a:off x="7164206" y="2955151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FF8B2FFB-5C17-C0C4-1E2D-3F38A3A28598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335501C-42FF-5EC4-E405-BE4AAF03E85D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9DBFCD-7AEA-A120-E768-F6D27458161A}"/>
              </a:ext>
            </a:extLst>
          </p:cNvPr>
          <p:cNvSpPr/>
          <p:nvPr/>
        </p:nvSpPr>
        <p:spPr>
          <a:xfrm>
            <a:off x="-1373637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5EF98C86-6FE7-3B9C-85E0-78C43824532D}"/>
              </a:ext>
            </a:extLst>
          </p:cNvPr>
          <p:cNvSpPr/>
          <p:nvPr/>
        </p:nvSpPr>
        <p:spPr>
          <a:xfrm>
            <a:off x="4138072" y="24549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7AF7015-ECD9-C9B2-E49A-FE6EC43E07E6}"/>
              </a:ext>
            </a:extLst>
          </p:cNvPr>
          <p:cNvSpPr/>
          <p:nvPr/>
        </p:nvSpPr>
        <p:spPr>
          <a:xfrm>
            <a:off x="3839511" y="245313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44A94321-05B6-DFB3-5067-7DA43482C222}"/>
              </a:ext>
            </a:extLst>
          </p:cNvPr>
          <p:cNvSpPr/>
          <p:nvPr/>
        </p:nvSpPr>
        <p:spPr>
          <a:xfrm>
            <a:off x="3892976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9D7F867-460C-05D6-ED4B-1977C6A16B09}"/>
              </a:ext>
            </a:extLst>
          </p:cNvPr>
          <p:cNvSpPr/>
          <p:nvPr/>
        </p:nvSpPr>
        <p:spPr>
          <a:xfrm>
            <a:off x="4161703" y="434449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ECD93F1B-EA39-003E-6A78-AB21B62C4483}"/>
              </a:ext>
            </a:extLst>
          </p:cNvPr>
          <p:cNvSpPr/>
          <p:nvPr/>
        </p:nvSpPr>
        <p:spPr>
          <a:xfrm>
            <a:off x="4430430" y="4342418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BE1C39-DB72-1DDC-C988-B7538610D295}"/>
              </a:ext>
            </a:extLst>
          </p:cNvPr>
          <p:cNvSpPr txBox="1"/>
          <p:nvPr/>
        </p:nvSpPr>
        <p:spPr>
          <a:xfrm>
            <a:off x="1882096" y="3603881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2EF6D7BF-ABD6-F1DE-7FE5-1F65D1212412}"/>
              </a:ext>
            </a:extLst>
          </p:cNvPr>
          <p:cNvCxnSpPr>
            <a:cxnSpLocks/>
            <a:stCxn id="11" idx="0"/>
          </p:cNvCxnSpPr>
          <p:nvPr/>
        </p:nvCxnSpPr>
        <p:spPr>
          <a:xfrm rot="5400000" flipH="1" flipV="1">
            <a:off x="2932309" y="2763489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A4D55B72-4AAE-4606-AFE5-3806D7E00FDA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2880910" y="3877852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5C7BD027-9424-E837-1310-0161A8D33C52}"/>
              </a:ext>
            </a:extLst>
          </p:cNvPr>
          <p:cNvSpPr/>
          <p:nvPr/>
        </p:nvSpPr>
        <p:spPr>
          <a:xfrm>
            <a:off x="3805794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AC7A413A-87DF-1807-8EE0-873EFA8DF6B5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B41B05-3783-0F50-7D61-5730BAF57D10}"/>
              </a:ext>
            </a:extLst>
          </p:cNvPr>
          <p:cNvSpPr txBox="1"/>
          <p:nvPr/>
        </p:nvSpPr>
        <p:spPr>
          <a:xfrm>
            <a:off x="5780108" y="4828399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новых объектов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464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4B257-D22D-3967-F80F-3ECBEEEF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07A8E04-01E0-A7D8-0EFD-252BDBD857EC}"/>
              </a:ext>
            </a:extLst>
          </p:cNvPr>
          <p:cNvGrpSpPr/>
          <p:nvPr/>
        </p:nvGrpSpPr>
        <p:grpSpPr>
          <a:xfrm>
            <a:off x="3805794" y="3917188"/>
            <a:ext cx="1604064" cy="1387267"/>
            <a:chOff x="3024826" y="1448939"/>
            <a:chExt cx="1604064" cy="1387267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1A48E093-9B3C-960C-431E-11CA8A1E19E6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25E26FE-16F3-BACC-8DD8-14CF6285C020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S1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190CD66-85F3-A8AC-7A56-54972FB24D1C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Minor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2E17799-E714-C9F0-8D2E-EADC4BD6648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8CD3F48-B52E-900B-B69A-0D87BA75F03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B5D28A2-0EBC-75B8-6375-0A94AE1AD9C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60FFE05-D19C-A9EF-1CF4-50CCE2584760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FB006E5-2B2F-4964-3BA5-ECBF154A0B5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025A70A-8B37-3B37-7672-985592640D9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0E14DBB-4D70-032E-3868-B85A46EE9342}"/>
              </a:ext>
            </a:extLst>
          </p:cNvPr>
          <p:cNvGrpSpPr/>
          <p:nvPr/>
        </p:nvGrpSpPr>
        <p:grpSpPr>
          <a:xfrm>
            <a:off x="3772077" y="1999545"/>
            <a:ext cx="1604064" cy="1387267"/>
            <a:chOff x="3024826" y="1448939"/>
            <a:chExt cx="1604064" cy="1387267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5D9AE3EB-714F-C75C-7285-829D9AE37E40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D3D4378-9E15-90A4-375B-5C2B3C09EAD4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EDEN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B5CF670B-01CF-1A31-4C90-0EB0C053D7DA}"/>
              </a:ext>
            </a:extLst>
          </p:cNvPr>
          <p:cNvGrpSpPr/>
          <p:nvPr/>
        </p:nvGrpSpPr>
        <p:grpSpPr>
          <a:xfrm>
            <a:off x="7164206" y="2955151"/>
            <a:ext cx="1604064" cy="1387267"/>
            <a:chOff x="3024826" y="1448939"/>
            <a:chExt cx="1604064" cy="1387267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49B4DB0B-25E4-E6E7-D886-3AFE8B45D91A}"/>
                </a:ext>
              </a:extLst>
            </p:cNvPr>
            <p:cNvSpPr/>
            <p:nvPr/>
          </p:nvSpPr>
          <p:spPr>
            <a:xfrm>
              <a:off x="3024826" y="1818271"/>
              <a:ext cx="1604064" cy="1017935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8EEF63-7B90-8102-DE2E-69D773C4E4ED}"/>
                </a:ext>
              </a:extLst>
            </p:cNvPr>
            <p:cNvSpPr txBox="1"/>
            <p:nvPr/>
          </p:nvSpPr>
          <p:spPr>
            <a:xfrm>
              <a:off x="3058543" y="1448939"/>
              <a:ext cx="1570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S0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21E8E53-D8A2-DF58-AAE3-1E381DFEAEA6}"/>
              </a:ext>
            </a:extLst>
          </p:cNvPr>
          <p:cNvSpPr/>
          <p:nvPr/>
        </p:nvSpPr>
        <p:spPr>
          <a:xfrm>
            <a:off x="-1373637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647DF76-4ED0-051B-4461-5EFDDAA70705}"/>
              </a:ext>
            </a:extLst>
          </p:cNvPr>
          <p:cNvSpPr/>
          <p:nvPr/>
        </p:nvSpPr>
        <p:spPr>
          <a:xfrm>
            <a:off x="7570095" y="3421517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BE9D088-8C94-017F-A56C-E36F662DDA4E}"/>
              </a:ext>
            </a:extLst>
          </p:cNvPr>
          <p:cNvSpPr/>
          <p:nvPr/>
        </p:nvSpPr>
        <p:spPr>
          <a:xfrm>
            <a:off x="7271534" y="3419674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73DC2DE-03A0-9D54-53A6-615C115C490A}"/>
              </a:ext>
            </a:extLst>
          </p:cNvPr>
          <p:cNvSpPr/>
          <p:nvPr/>
        </p:nvSpPr>
        <p:spPr>
          <a:xfrm>
            <a:off x="7868656" y="341760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69EA4B2E-D5E4-F382-2A26-8F291C283EC3}"/>
              </a:ext>
            </a:extLst>
          </p:cNvPr>
          <p:cNvSpPr/>
          <p:nvPr/>
        </p:nvSpPr>
        <p:spPr>
          <a:xfrm>
            <a:off x="8137383" y="3419674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A9B00CBB-55D6-166D-3944-A6B6927491E0}"/>
              </a:ext>
            </a:extLst>
          </p:cNvPr>
          <p:cNvSpPr/>
          <p:nvPr/>
        </p:nvSpPr>
        <p:spPr>
          <a:xfrm>
            <a:off x="527024" y="4805426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EA0331-4B64-6666-5B76-AFAFD7CC7380}"/>
              </a:ext>
            </a:extLst>
          </p:cNvPr>
          <p:cNvSpPr txBox="1"/>
          <p:nvPr/>
        </p:nvSpPr>
        <p:spPr>
          <a:xfrm>
            <a:off x="1882096" y="3603881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Поиск живых…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CB278DC0-9C77-8AB5-6903-B148093BEF0D}"/>
              </a:ext>
            </a:extLst>
          </p:cNvPr>
          <p:cNvCxnSpPr>
            <a:cxnSpLocks/>
            <a:stCxn id="11" idx="0"/>
          </p:cNvCxnSpPr>
          <p:nvPr/>
        </p:nvCxnSpPr>
        <p:spPr>
          <a:xfrm rot="5400000" flipH="1" flipV="1">
            <a:off x="2932309" y="2763489"/>
            <a:ext cx="693633" cy="987152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D39D0C71-5160-08C4-7CAB-62671553BEE9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2880910" y="3877852"/>
            <a:ext cx="796426" cy="987148"/>
          </a:xfrm>
          <a:prstGeom prst="bentConnector2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A663AD5-047F-026D-9932-D1D3FDCC5DF1}"/>
              </a:ext>
            </a:extLst>
          </p:cNvPr>
          <p:cNvSpPr/>
          <p:nvPr/>
        </p:nvSpPr>
        <p:spPr>
          <a:xfrm>
            <a:off x="3805794" y="5304455"/>
            <a:ext cx="1604064" cy="3110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АКТИВНАЯ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8693BC08-93BD-E1C4-CE44-DCE1C0010173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5803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E8B8BD-256F-6CBE-FD09-9BC8ED9EE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3DE318-F036-1C58-CD94-EB75CB9FC70B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Java Object Layout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6093725-36E3-2274-6C35-72D8626205B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57E7070-7368-BCEC-B59E-8226170F2F2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8E281CA-E308-E373-A955-60F03BD34F2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053A4BB-ADFA-B308-BAB9-D02671786CB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516341C-B791-4E05-145D-47BEA218D89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4E70839-16A6-1B46-8416-55169FF76F5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E10BD8F-5AA9-FFA1-2938-FCB7548462A5}"/>
              </a:ext>
            </a:extLst>
          </p:cNvPr>
          <p:cNvSpPr txBox="1"/>
          <p:nvPr/>
        </p:nvSpPr>
        <p:spPr>
          <a:xfrm>
            <a:off x="364802" y="1339138"/>
            <a:ext cx="71544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Объекты в Java — это не только данные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Объект в памяти содержит: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Object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Поля класса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instance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fields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Padding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(выравнивание)</a:t>
            </a:r>
          </a:p>
        </p:txBody>
      </p:sp>
      <p:pic>
        <p:nvPicPr>
          <p:cNvPr id="19458" name="Picture 2" descr="Java object layout">
            <a:extLst>
              <a:ext uri="{FF2B5EF4-FFF2-40B4-BE49-F238E27FC236}">
                <a16:creationId xmlns:a16="http://schemas.microsoft.com/office/drawing/2014/main" id="{35DE4D8B-AD20-C2A1-385D-18E91EDEC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413" y="379342"/>
            <a:ext cx="4028784" cy="540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EA5D34-EBF4-05F5-90D1-6119E5301DB5}"/>
              </a:ext>
            </a:extLst>
          </p:cNvPr>
          <p:cNvSpPr txBox="1"/>
          <p:nvPr/>
        </p:nvSpPr>
        <p:spPr>
          <a:xfrm>
            <a:off x="364802" y="3367718"/>
            <a:ext cx="71544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 отличие от обычных объектов, массивы в Java имеют дополнительное поле в своём заголовке — "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" 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Inner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padding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(или внутреннее выравнивание) — это дополнительные байты , которые добавляются внутри структуры данных (например, Java-объекта), чтобы: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Выровнять поля по границам памяти, кратным размеру машинного слова (обычно 4 или 8 байт).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Ускорить доступ к данным на аппаратном уровне.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Сохранить корректное расположение полей для работы JVM.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696FA2-33F7-434A-DB24-268A189E44DE}"/>
              </a:ext>
            </a:extLst>
          </p:cNvPr>
          <p:cNvSpPr txBox="1"/>
          <p:nvPr/>
        </p:nvSpPr>
        <p:spPr>
          <a:xfrm>
            <a:off x="7187381" y="6411961"/>
            <a:ext cx="5005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Алексей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Шипилёв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—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Java-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объекты наизнанку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583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4A8E8-BFF2-C3A0-BC9D-9AA78523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0C14EBF-C254-81CF-BEED-E648F1A5A7D1}"/>
              </a:ext>
            </a:extLst>
          </p:cNvPr>
          <p:cNvSpPr/>
          <p:nvPr/>
        </p:nvSpPr>
        <p:spPr>
          <a:xfrm>
            <a:off x="2792072" y="2380707"/>
            <a:ext cx="2612746" cy="1775698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0347B5-9E79-7D30-F98D-81BA85CA0E70}"/>
              </a:ext>
            </a:extLst>
          </p:cNvPr>
          <p:cNvSpPr txBox="1"/>
          <p:nvPr/>
        </p:nvSpPr>
        <p:spPr>
          <a:xfrm>
            <a:off x="2846991" y="1978523"/>
            <a:ext cx="255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Young Generation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1B025F-B982-7121-25BC-11C7CE963529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US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Major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96C4A39-EA16-9E61-6E23-CCE26D552555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90761E9-DAB6-FF8D-62D8-432DE41358F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84312B7-651F-ECA0-180F-3409CEACE43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8DDD500-FF1B-E786-A161-0EFBE0B30351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9491C2C-9862-6160-9306-859E3BB0F0F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17138EA-EA3D-19B5-FC55-AD9A6569CD2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FCD02DC-614B-1B45-678A-BCDE13467D8E}"/>
              </a:ext>
            </a:extLst>
          </p:cNvPr>
          <p:cNvSpPr/>
          <p:nvPr/>
        </p:nvSpPr>
        <p:spPr>
          <a:xfrm>
            <a:off x="6362669" y="2417823"/>
            <a:ext cx="4533292" cy="3780712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489018-1242-2B13-EF0C-51123690458F}"/>
              </a:ext>
            </a:extLst>
          </p:cNvPr>
          <p:cNvSpPr txBox="1"/>
          <p:nvPr/>
        </p:nvSpPr>
        <p:spPr>
          <a:xfrm>
            <a:off x="6362669" y="2007777"/>
            <a:ext cx="453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Generattion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9A2E01A-8F84-924A-ECAD-F62C4191CD1A}"/>
              </a:ext>
            </a:extLst>
          </p:cNvPr>
          <p:cNvSpPr/>
          <p:nvPr/>
        </p:nvSpPr>
        <p:spPr>
          <a:xfrm>
            <a:off x="7388953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E44F4CB-76BB-835B-A8A8-EC77A51B0171}"/>
              </a:ext>
            </a:extLst>
          </p:cNvPr>
          <p:cNvSpPr/>
          <p:nvPr/>
        </p:nvSpPr>
        <p:spPr>
          <a:xfrm>
            <a:off x="7079247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9D8DB10-F34D-9FD6-E20C-6F70A340560D}"/>
              </a:ext>
            </a:extLst>
          </p:cNvPr>
          <p:cNvSpPr/>
          <p:nvPr/>
        </p:nvSpPr>
        <p:spPr>
          <a:xfrm>
            <a:off x="9155117" y="4583294"/>
            <a:ext cx="1215708" cy="107893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035D7B5B-2245-BB81-DB54-E133C469E183}"/>
              </a:ext>
            </a:extLst>
          </p:cNvPr>
          <p:cNvSpPr/>
          <p:nvPr/>
        </p:nvSpPr>
        <p:spPr>
          <a:xfrm>
            <a:off x="9155117" y="3133367"/>
            <a:ext cx="596297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D9B567EE-93A7-4838-F482-C9E8CC900DD5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2084CE-8EC9-CD89-9AE4-1F60DCF648FB}"/>
              </a:ext>
            </a:extLst>
          </p:cNvPr>
          <p:cNvSpPr txBox="1"/>
          <p:nvPr/>
        </p:nvSpPr>
        <p:spPr>
          <a:xfrm>
            <a:off x="3497345" y="2898545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S0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A04479-F0A6-876F-32F3-5BA05296E524}"/>
              </a:ext>
            </a:extLst>
          </p:cNvPr>
          <p:cNvSpPr txBox="1"/>
          <p:nvPr/>
        </p:nvSpPr>
        <p:spPr>
          <a:xfrm>
            <a:off x="3497345" y="3272147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A84CE5-9C69-B107-7A71-3F17FFD63987}"/>
              </a:ext>
            </a:extLst>
          </p:cNvPr>
          <p:cNvSpPr txBox="1"/>
          <p:nvPr/>
        </p:nvSpPr>
        <p:spPr>
          <a:xfrm>
            <a:off x="3956473" y="2894275"/>
            <a:ext cx="851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4D5A24D4-E78F-1369-1F46-D82EA675A6DD}"/>
              </a:ext>
            </a:extLst>
          </p:cNvPr>
          <p:cNvCxnSpPr/>
          <p:nvPr/>
        </p:nvCxnSpPr>
        <p:spPr>
          <a:xfrm>
            <a:off x="5537200" y="3263607"/>
            <a:ext cx="670560" cy="0"/>
          </a:xfrm>
          <a:prstGeom prst="straightConnector1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B00AA40E-4DEE-9255-3A28-B550893DFF8D}"/>
              </a:ext>
            </a:extLst>
          </p:cNvPr>
          <p:cNvSpPr/>
          <p:nvPr/>
        </p:nvSpPr>
        <p:spPr>
          <a:xfrm>
            <a:off x="7396491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00264D3-9900-D2FC-B7C2-3D4843F327D6}"/>
              </a:ext>
            </a:extLst>
          </p:cNvPr>
          <p:cNvSpPr/>
          <p:nvPr/>
        </p:nvSpPr>
        <p:spPr>
          <a:xfrm>
            <a:off x="7086785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059613F7-C689-BB5D-D3AE-2465420240C2}"/>
              </a:ext>
            </a:extLst>
          </p:cNvPr>
          <p:cNvSpPr/>
          <p:nvPr/>
        </p:nvSpPr>
        <p:spPr>
          <a:xfrm>
            <a:off x="8055997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DE806BB6-5DDD-6F3A-A608-D9D9BFC605FC}"/>
              </a:ext>
            </a:extLst>
          </p:cNvPr>
          <p:cNvSpPr/>
          <p:nvPr/>
        </p:nvSpPr>
        <p:spPr>
          <a:xfrm>
            <a:off x="7746291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9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C912B-A184-2FBE-5B73-A534FEF95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3230971-1A2E-1EAF-1427-B9D211465EF2}"/>
              </a:ext>
            </a:extLst>
          </p:cNvPr>
          <p:cNvSpPr/>
          <p:nvPr/>
        </p:nvSpPr>
        <p:spPr>
          <a:xfrm>
            <a:off x="2792072" y="2380707"/>
            <a:ext cx="2612746" cy="1775698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8920F3-D56D-37D4-540F-A9888372E21B}"/>
              </a:ext>
            </a:extLst>
          </p:cNvPr>
          <p:cNvSpPr txBox="1"/>
          <p:nvPr/>
        </p:nvSpPr>
        <p:spPr>
          <a:xfrm>
            <a:off x="2846991" y="1978523"/>
            <a:ext cx="255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Young Generation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CDE8DE-A53A-DA6E-0AED-FAA302947AC4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US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Major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E614D7E-9AF5-8E76-B7AC-F924447D023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AFC1480-4240-2423-B6A3-620A73E4F64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88744126-0462-D33C-6623-C766ABB7A31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A9BC20A-0F67-0A54-EF42-E631E682271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B3A9BA4-51DB-76E7-1323-BD9B03A514F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C584EEC-9531-8F80-F44E-750EFE68F4D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734DFC2-3E89-EE88-BE8A-339B4F172885}"/>
              </a:ext>
            </a:extLst>
          </p:cNvPr>
          <p:cNvSpPr/>
          <p:nvPr/>
        </p:nvSpPr>
        <p:spPr>
          <a:xfrm>
            <a:off x="6362669" y="2417823"/>
            <a:ext cx="4533292" cy="3780712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B4A20-7B55-5527-8A01-E1F22EA9F3CD}"/>
              </a:ext>
            </a:extLst>
          </p:cNvPr>
          <p:cNvSpPr txBox="1"/>
          <p:nvPr/>
        </p:nvSpPr>
        <p:spPr>
          <a:xfrm>
            <a:off x="6362669" y="2007777"/>
            <a:ext cx="453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Generattion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30BF3D1-2907-DA87-633D-9FA62709DB37}"/>
              </a:ext>
            </a:extLst>
          </p:cNvPr>
          <p:cNvSpPr/>
          <p:nvPr/>
        </p:nvSpPr>
        <p:spPr>
          <a:xfrm>
            <a:off x="7388953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55094E9-015B-7C15-C0EC-0E1546172D64}"/>
              </a:ext>
            </a:extLst>
          </p:cNvPr>
          <p:cNvSpPr/>
          <p:nvPr/>
        </p:nvSpPr>
        <p:spPr>
          <a:xfrm>
            <a:off x="7079247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BB65CE65-3622-88E7-7A88-DE8C5CCF7060}"/>
              </a:ext>
            </a:extLst>
          </p:cNvPr>
          <p:cNvSpPr/>
          <p:nvPr/>
        </p:nvSpPr>
        <p:spPr>
          <a:xfrm>
            <a:off x="9155117" y="4583294"/>
            <a:ext cx="1215708" cy="107893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1075CBC8-2656-7514-EC25-1153717D9B56}"/>
              </a:ext>
            </a:extLst>
          </p:cNvPr>
          <p:cNvSpPr/>
          <p:nvPr/>
        </p:nvSpPr>
        <p:spPr>
          <a:xfrm>
            <a:off x="9155117" y="3133367"/>
            <a:ext cx="596297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B3F60A82-5C76-A22A-71A5-94FB126A5C1E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1ED947-FEF6-0265-54C9-2E39AA5F403E}"/>
              </a:ext>
            </a:extLst>
          </p:cNvPr>
          <p:cNvSpPr txBox="1"/>
          <p:nvPr/>
        </p:nvSpPr>
        <p:spPr>
          <a:xfrm>
            <a:off x="3497345" y="2898545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S0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CE8C16-F082-8F13-9FB7-34D5DB86B63C}"/>
              </a:ext>
            </a:extLst>
          </p:cNvPr>
          <p:cNvSpPr txBox="1"/>
          <p:nvPr/>
        </p:nvSpPr>
        <p:spPr>
          <a:xfrm>
            <a:off x="3497345" y="3272147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F5D539-5B2B-E517-B567-355491C0595D}"/>
              </a:ext>
            </a:extLst>
          </p:cNvPr>
          <p:cNvSpPr txBox="1"/>
          <p:nvPr/>
        </p:nvSpPr>
        <p:spPr>
          <a:xfrm>
            <a:off x="3956473" y="2894275"/>
            <a:ext cx="851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E636D89C-BA35-AE9B-E9C3-A0F64D59691A}"/>
              </a:ext>
            </a:extLst>
          </p:cNvPr>
          <p:cNvCxnSpPr/>
          <p:nvPr/>
        </p:nvCxnSpPr>
        <p:spPr>
          <a:xfrm>
            <a:off x="5537200" y="3263607"/>
            <a:ext cx="670560" cy="0"/>
          </a:xfrm>
          <a:prstGeom prst="straightConnector1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D134E42C-3192-3C73-BB25-BD480CF0A53A}"/>
              </a:ext>
            </a:extLst>
          </p:cNvPr>
          <p:cNvSpPr/>
          <p:nvPr/>
        </p:nvSpPr>
        <p:spPr>
          <a:xfrm>
            <a:off x="7396491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6E95FC9F-DDD6-710E-C38A-8F88D2F0AEF3}"/>
              </a:ext>
            </a:extLst>
          </p:cNvPr>
          <p:cNvSpPr/>
          <p:nvPr/>
        </p:nvSpPr>
        <p:spPr>
          <a:xfrm>
            <a:off x="7086785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FA3B7C36-365F-4D81-00BA-C689958A707B}"/>
              </a:ext>
            </a:extLst>
          </p:cNvPr>
          <p:cNvSpPr/>
          <p:nvPr/>
        </p:nvSpPr>
        <p:spPr>
          <a:xfrm>
            <a:off x="8055997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AEF34553-C776-9428-4245-BA2A7BDFC457}"/>
              </a:ext>
            </a:extLst>
          </p:cNvPr>
          <p:cNvSpPr/>
          <p:nvPr/>
        </p:nvSpPr>
        <p:spPr>
          <a:xfrm>
            <a:off x="7746291" y="538862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9" name="Молния 38">
            <a:extLst>
              <a:ext uri="{FF2B5EF4-FFF2-40B4-BE49-F238E27FC236}">
                <a16:creationId xmlns:a16="http://schemas.microsoft.com/office/drawing/2014/main" id="{DAEF61B3-F7A3-5B78-107F-93755FCFD7AC}"/>
              </a:ext>
            </a:extLst>
          </p:cNvPr>
          <p:cNvSpPr/>
          <p:nvPr/>
        </p:nvSpPr>
        <p:spPr>
          <a:xfrm>
            <a:off x="7519039" y="3547228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Молния 39">
            <a:extLst>
              <a:ext uri="{FF2B5EF4-FFF2-40B4-BE49-F238E27FC236}">
                <a16:creationId xmlns:a16="http://schemas.microsoft.com/office/drawing/2014/main" id="{51C64C76-D8B1-80C0-AA68-C3DC207DAD3E}"/>
              </a:ext>
            </a:extLst>
          </p:cNvPr>
          <p:cNvSpPr/>
          <p:nvPr/>
        </p:nvSpPr>
        <p:spPr>
          <a:xfrm>
            <a:off x="7191862" y="3517069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Молния 40">
            <a:extLst>
              <a:ext uri="{FF2B5EF4-FFF2-40B4-BE49-F238E27FC236}">
                <a16:creationId xmlns:a16="http://schemas.microsoft.com/office/drawing/2014/main" id="{E240E89D-9B48-C3A8-6189-6666A042C387}"/>
              </a:ext>
            </a:extLst>
          </p:cNvPr>
          <p:cNvSpPr/>
          <p:nvPr/>
        </p:nvSpPr>
        <p:spPr>
          <a:xfrm>
            <a:off x="9601636" y="3078941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Молния 41">
            <a:extLst>
              <a:ext uri="{FF2B5EF4-FFF2-40B4-BE49-F238E27FC236}">
                <a16:creationId xmlns:a16="http://schemas.microsoft.com/office/drawing/2014/main" id="{DBFC880B-BC99-6D01-A520-61491636975B}"/>
              </a:ext>
            </a:extLst>
          </p:cNvPr>
          <p:cNvSpPr/>
          <p:nvPr/>
        </p:nvSpPr>
        <p:spPr>
          <a:xfrm>
            <a:off x="10221047" y="4512992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698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EDA94-5E8B-9B96-F297-F0BA0E7EC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7A5265CF-864C-A7F8-4E7B-E57F0656DA93}"/>
              </a:ext>
            </a:extLst>
          </p:cNvPr>
          <p:cNvSpPr/>
          <p:nvPr/>
        </p:nvSpPr>
        <p:spPr>
          <a:xfrm>
            <a:off x="2792072" y="2380707"/>
            <a:ext cx="2612746" cy="1775698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CD393A-EE23-02C8-5006-D520EAE7D990}"/>
              </a:ext>
            </a:extLst>
          </p:cNvPr>
          <p:cNvSpPr txBox="1"/>
          <p:nvPr/>
        </p:nvSpPr>
        <p:spPr>
          <a:xfrm>
            <a:off x="2846991" y="1978523"/>
            <a:ext cx="255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Young Generation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56F23-B8C0-5E18-34D6-A3B9722F8756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US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Major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B7ABB20-1D05-5AA0-B7EB-0E692A69682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95E5885-5A88-7178-B84C-F41FFF9E434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2DC93AE-C7A1-0D33-83E5-6E0D1F48E39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EB9DE09-8543-558D-43E4-441F0DFC69F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40C1211-0089-0B0D-B632-85334279E17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2FA7BE0-6566-AE04-4DA2-0EB19B54EDE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8AF74AE-6693-60BB-AF49-908365058307}"/>
              </a:ext>
            </a:extLst>
          </p:cNvPr>
          <p:cNvSpPr/>
          <p:nvPr/>
        </p:nvSpPr>
        <p:spPr>
          <a:xfrm>
            <a:off x="6362669" y="2417823"/>
            <a:ext cx="4533292" cy="3780712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135DA9-3F92-ACE5-22A2-9B8D9E632264}"/>
              </a:ext>
            </a:extLst>
          </p:cNvPr>
          <p:cNvSpPr txBox="1"/>
          <p:nvPr/>
        </p:nvSpPr>
        <p:spPr>
          <a:xfrm>
            <a:off x="6362669" y="2007777"/>
            <a:ext cx="453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Generattion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A2A5507D-432B-D099-7416-0B22F59F7617}"/>
              </a:ext>
            </a:extLst>
          </p:cNvPr>
          <p:cNvSpPr/>
          <p:nvPr/>
        </p:nvSpPr>
        <p:spPr>
          <a:xfrm>
            <a:off x="-1373637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BC11478-D750-546E-1FE5-1383480D5AC3}"/>
              </a:ext>
            </a:extLst>
          </p:cNvPr>
          <p:cNvSpPr/>
          <p:nvPr/>
        </p:nvSpPr>
        <p:spPr>
          <a:xfrm>
            <a:off x="7388953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F04D9EA3-53A3-8F85-BDFC-17EC74E97FD4}"/>
              </a:ext>
            </a:extLst>
          </p:cNvPr>
          <p:cNvSpPr/>
          <p:nvPr/>
        </p:nvSpPr>
        <p:spPr>
          <a:xfrm>
            <a:off x="7079247" y="360388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DF1E5E7B-F3E6-BFA6-11AA-5BAE367905F9}"/>
              </a:ext>
            </a:extLst>
          </p:cNvPr>
          <p:cNvSpPr/>
          <p:nvPr/>
        </p:nvSpPr>
        <p:spPr>
          <a:xfrm>
            <a:off x="9155117" y="4583294"/>
            <a:ext cx="1215708" cy="107893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20363D3-CCE0-2E95-91F0-5F71478CD006}"/>
              </a:ext>
            </a:extLst>
          </p:cNvPr>
          <p:cNvSpPr/>
          <p:nvPr/>
        </p:nvSpPr>
        <p:spPr>
          <a:xfrm>
            <a:off x="9155117" y="3133367"/>
            <a:ext cx="596297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88C947F-D146-253B-EF24-D069D8FE00B2}"/>
              </a:ext>
            </a:extLst>
          </p:cNvPr>
          <p:cNvSpPr/>
          <p:nvPr/>
        </p:nvSpPr>
        <p:spPr>
          <a:xfrm>
            <a:off x="-1053799" y="3810570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D04D06B2-B9C8-A2E2-79CA-DF21AD520EE2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CCE73-DDB5-3622-04EF-7E773E0AE8C0}"/>
              </a:ext>
            </a:extLst>
          </p:cNvPr>
          <p:cNvSpPr txBox="1"/>
          <p:nvPr/>
        </p:nvSpPr>
        <p:spPr>
          <a:xfrm>
            <a:off x="3497345" y="2898545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S0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7A0CA4-F0DA-3FB1-289A-4E00264B6EA3}"/>
              </a:ext>
            </a:extLst>
          </p:cNvPr>
          <p:cNvSpPr txBox="1"/>
          <p:nvPr/>
        </p:nvSpPr>
        <p:spPr>
          <a:xfrm>
            <a:off x="3497345" y="3272147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114E41-26A7-5BC9-4D80-39E689A52700}"/>
              </a:ext>
            </a:extLst>
          </p:cNvPr>
          <p:cNvSpPr txBox="1"/>
          <p:nvPr/>
        </p:nvSpPr>
        <p:spPr>
          <a:xfrm>
            <a:off x="3956473" y="2894275"/>
            <a:ext cx="851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EE551BCE-8EBA-AD9E-FE7E-589B69B0B913}"/>
              </a:ext>
            </a:extLst>
          </p:cNvPr>
          <p:cNvCxnSpPr/>
          <p:nvPr/>
        </p:nvCxnSpPr>
        <p:spPr>
          <a:xfrm>
            <a:off x="5537200" y="3263607"/>
            <a:ext cx="670560" cy="0"/>
          </a:xfrm>
          <a:prstGeom prst="straightConnector1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E78663B-BA63-66FF-A294-214374DA51E9}"/>
              </a:ext>
            </a:extLst>
          </p:cNvPr>
          <p:cNvSpPr/>
          <p:nvPr/>
        </p:nvSpPr>
        <p:spPr>
          <a:xfrm>
            <a:off x="916573" y="489221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F5B175DA-5A2E-A6A8-10B7-E7008BBF53FC}"/>
              </a:ext>
            </a:extLst>
          </p:cNvPr>
          <p:cNvSpPr/>
          <p:nvPr/>
        </p:nvSpPr>
        <p:spPr>
          <a:xfrm>
            <a:off x="606867" y="489221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4F02FE88-2102-946B-AF80-E0F03B18C64D}"/>
              </a:ext>
            </a:extLst>
          </p:cNvPr>
          <p:cNvSpPr/>
          <p:nvPr/>
        </p:nvSpPr>
        <p:spPr>
          <a:xfrm>
            <a:off x="1576079" y="489221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B96A801A-F73A-A16D-638C-7960CBBBFDBB}"/>
              </a:ext>
            </a:extLst>
          </p:cNvPr>
          <p:cNvSpPr/>
          <p:nvPr/>
        </p:nvSpPr>
        <p:spPr>
          <a:xfrm>
            <a:off x="1266373" y="4892211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39" name="Молния 38">
            <a:extLst>
              <a:ext uri="{FF2B5EF4-FFF2-40B4-BE49-F238E27FC236}">
                <a16:creationId xmlns:a16="http://schemas.microsoft.com/office/drawing/2014/main" id="{69BAAEAA-D440-B632-13FF-5F23E8CB48FE}"/>
              </a:ext>
            </a:extLst>
          </p:cNvPr>
          <p:cNvSpPr/>
          <p:nvPr/>
        </p:nvSpPr>
        <p:spPr>
          <a:xfrm>
            <a:off x="7519039" y="3547228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Молния 39">
            <a:extLst>
              <a:ext uri="{FF2B5EF4-FFF2-40B4-BE49-F238E27FC236}">
                <a16:creationId xmlns:a16="http://schemas.microsoft.com/office/drawing/2014/main" id="{FDB1D0FC-DC76-F175-447A-305EE6F079D1}"/>
              </a:ext>
            </a:extLst>
          </p:cNvPr>
          <p:cNvSpPr/>
          <p:nvPr/>
        </p:nvSpPr>
        <p:spPr>
          <a:xfrm>
            <a:off x="7191862" y="3517069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Молния 40">
            <a:extLst>
              <a:ext uri="{FF2B5EF4-FFF2-40B4-BE49-F238E27FC236}">
                <a16:creationId xmlns:a16="http://schemas.microsoft.com/office/drawing/2014/main" id="{2CE589C3-EEC2-5CBE-51FB-BA8D07E4AD04}"/>
              </a:ext>
            </a:extLst>
          </p:cNvPr>
          <p:cNvSpPr/>
          <p:nvPr/>
        </p:nvSpPr>
        <p:spPr>
          <a:xfrm>
            <a:off x="9601636" y="3078941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Молния 41">
            <a:extLst>
              <a:ext uri="{FF2B5EF4-FFF2-40B4-BE49-F238E27FC236}">
                <a16:creationId xmlns:a16="http://schemas.microsoft.com/office/drawing/2014/main" id="{9C6C050F-EEB5-AEF7-B79E-9A91F2013642}"/>
              </a:ext>
            </a:extLst>
          </p:cNvPr>
          <p:cNvSpPr/>
          <p:nvPr/>
        </p:nvSpPr>
        <p:spPr>
          <a:xfrm>
            <a:off x="10221047" y="4512992"/>
            <a:ext cx="149778" cy="161990"/>
          </a:xfrm>
          <a:prstGeom prst="lightningBolt">
            <a:avLst/>
          </a:prstGeom>
          <a:solidFill>
            <a:srgbClr val="384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849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E2DC5-C61A-0A6B-2ABB-3C9FDFB77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81D8937-699C-857A-11A8-D34EE849002F}"/>
              </a:ext>
            </a:extLst>
          </p:cNvPr>
          <p:cNvSpPr/>
          <p:nvPr/>
        </p:nvSpPr>
        <p:spPr>
          <a:xfrm>
            <a:off x="2792072" y="2380707"/>
            <a:ext cx="2612746" cy="1775698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AAAB93-D714-F7B8-B4D5-0F863FC653AF}"/>
              </a:ext>
            </a:extLst>
          </p:cNvPr>
          <p:cNvSpPr txBox="1"/>
          <p:nvPr/>
        </p:nvSpPr>
        <p:spPr>
          <a:xfrm>
            <a:off x="2846991" y="1978523"/>
            <a:ext cx="255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Young Generation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7B777D-C08D-234B-FC2C-98C10C1CC13B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Работа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с поколениями</a:t>
            </a:r>
            <a:r>
              <a:rPr lang="en-US" sz="2800" b="0" i="0" dirty="0">
                <a:effectLst/>
                <a:latin typeface="Arial Black" panose="020B0A04020102020204" pitchFamily="34" charset="0"/>
              </a:rPr>
              <a:t>. </a:t>
            </a:r>
            <a:r>
              <a:rPr lang="en-US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Major 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9BE87C5-52E7-C06E-2C66-97BD85EE3B1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7A0DD15-70BA-95CB-9820-EB5E4D3EFA7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02BB932-18A6-2BAA-C967-F75BB8D55D4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4369C20-C975-52C9-6D5D-F4AD359BA58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0B16153-325E-4256-762D-CC4F850A68D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BD03D4E-AB00-04C3-9115-AA221412E8E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F76243F-D51E-1779-E9DE-2221B8A5C12D}"/>
              </a:ext>
            </a:extLst>
          </p:cNvPr>
          <p:cNvSpPr/>
          <p:nvPr/>
        </p:nvSpPr>
        <p:spPr>
          <a:xfrm>
            <a:off x="6362669" y="2417823"/>
            <a:ext cx="4533292" cy="3780712"/>
          </a:xfrm>
          <a:prstGeom prst="rect">
            <a:avLst/>
          </a:prstGeom>
          <a:solidFill>
            <a:srgbClr val="3847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FDD484-965C-E5BD-F371-72FF536F9804}"/>
              </a:ext>
            </a:extLst>
          </p:cNvPr>
          <p:cNvSpPr txBox="1"/>
          <p:nvPr/>
        </p:nvSpPr>
        <p:spPr>
          <a:xfrm>
            <a:off x="6362669" y="2007777"/>
            <a:ext cx="453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Generattion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9DB6DF2B-26CB-F528-5E4C-2501FECECA74}"/>
              </a:ext>
            </a:extLst>
          </p:cNvPr>
          <p:cNvSpPr/>
          <p:nvPr/>
        </p:nvSpPr>
        <p:spPr>
          <a:xfrm>
            <a:off x="6406992" y="248699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050B4B5-DF53-5BDC-6B27-31DD3B434AAB}"/>
              </a:ext>
            </a:extLst>
          </p:cNvPr>
          <p:cNvSpPr/>
          <p:nvPr/>
        </p:nvSpPr>
        <p:spPr>
          <a:xfrm>
            <a:off x="6716697" y="2486992"/>
            <a:ext cx="245096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98F0667-083A-08F0-3A57-29A2620AC38E}"/>
              </a:ext>
            </a:extLst>
          </p:cNvPr>
          <p:cNvSpPr/>
          <p:nvPr/>
        </p:nvSpPr>
        <p:spPr>
          <a:xfrm>
            <a:off x="6406992" y="2795236"/>
            <a:ext cx="1215708" cy="107893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03566E5D-C495-937B-DCCF-A84D56C282EF}"/>
              </a:ext>
            </a:extLst>
          </p:cNvPr>
          <p:cNvSpPr/>
          <p:nvPr/>
        </p:nvSpPr>
        <p:spPr>
          <a:xfrm>
            <a:off x="7026403" y="2486992"/>
            <a:ext cx="596297" cy="260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34" name="Блок-схема: магнитный диск 33">
            <a:extLst>
              <a:ext uri="{FF2B5EF4-FFF2-40B4-BE49-F238E27FC236}">
                <a16:creationId xmlns:a16="http://schemas.microsoft.com/office/drawing/2014/main" id="{89446C5A-4114-D746-1330-4C141819C14E}"/>
              </a:ext>
            </a:extLst>
          </p:cNvPr>
          <p:cNvSpPr/>
          <p:nvPr/>
        </p:nvSpPr>
        <p:spPr>
          <a:xfrm>
            <a:off x="436275" y="5269548"/>
            <a:ext cx="2005781" cy="132280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КОТЕЛ </a:t>
            </a:r>
            <a:r>
              <a:rPr lang="en-US" dirty="0"/>
              <a:t>JVM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941BBE-AB29-A88D-E30B-D0847D192D50}"/>
              </a:ext>
            </a:extLst>
          </p:cNvPr>
          <p:cNvSpPr txBox="1"/>
          <p:nvPr/>
        </p:nvSpPr>
        <p:spPr>
          <a:xfrm>
            <a:off x="3497345" y="2898545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S0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819BE1-27E0-F331-AAE9-8A4B300A5A72}"/>
              </a:ext>
            </a:extLst>
          </p:cNvPr>
          <p:cNvSpPr txBox="1"/>
          <p:nvPr/>
        </p:nvSpPr>
        <p:spPr>
          <a:xfrm>
            <a:off x="3497345" y="3272147"/>
            <a:ext cx="4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E4C4ED-B1D1-6E27-CD95-07363BD77419}"/>
              </a:ext>
            </a:extLst>
          </p:cNvPr>
          <p:cNvSpPr txBox="1"/>
          <p:nvPr/>
        </p:nvSpPr>
        <p:spPr>
          <a:xfrm>
            <a:off x="3956473" y="2894275"/>
            <a:ext cx="851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EE72CD3F-B93B-98AF-C433-01188838D405}"/>
              </a:ext>
            </a:extLst>
          </p:cNvPr>
          <p:cNvCxnSpPr/>
          <p:nvPr/>
        </p:nvCxnSpPr>
        <p:spPr>
          <a:xfrm>
            <a:off x="5537200" y="3263607"/>
            <a:ext cx="670560" cy="0"/>
          </a:xfrm>
          <a:prstGeom prst="straightConnector1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618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6AAA1-BF19-4D24-246B-2942E42F3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815CDD-BA06-CA52-CFB7-D2382B68FDD4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ссылок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77D64B6-1FEB-7F17-41A0-F9501FEC9C64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D8C77CDB-2468-27B3-D27C-1896AA94AF1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39F21EC-920B-70E9-83E9-8DA863B1A5D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53BE89A-646A-FD2C-B7CD-7B7870A1C21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95BFAF7-2BAB-3173-9EAA-B92C585461D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720643B-3DEE-6AD0-A79F-21D43C3E326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1D5E380-85D8-9E60-DF49-92FA072D21D7}"/>
              </a:ext>
            </a:extLst>
          </p:cNvPr>
          <p:cNvSpPr txBox="1"/>
          <p:nvPr/>
        </p:nvSpPr>
        <p:spPr>
          <a:xfrm>
            <a:off x="220980" y="969806"/>
            <a:ext cx="93599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Сильная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StringBuilder builder = new StringBuilder();</a:t>
            </a:r>
          </a:p>
          <a:p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Слабая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&lt;StringBuilder&gt; reference = new 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StringBuilder());</a:t>
            </a:r>
          </a:p>
          <a:p>
            <a:endParaRPr lang="en-GB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Мягкая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&lt;StringBuilder&gt; reference = new 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StringBuilder());</a:t>
            </a:r>
          </a:p>
          <a:p>
            <a:endParaRPr lang="en-GB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Фантомная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ReferenceQueue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TestClass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queue = 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ReferenceQueue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&lt;&gt;();</a:t>
            </a: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 ref = 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MyPhantomReference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TestClass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(), queue);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Самое важное, что нужно понимать при работе с фантомными ссылками, — объект не удаляется из памяти до тех пор, пока его фантомная ссылка находится в этой очереди.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Он 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будет удален только после того, как у фантомной ссылки будет вызван метод 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							</a:t>
            </a:r>
            <a:r>
              <a:rPr lang="en-GB" b="0" i="0" dirty="0" err="1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PhantomReference</a:t>
            </a:r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lang="ru-RU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в </a:t>
            </a:r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Java</a:t>
            </a:r>
            <a:endParaRPr lang="en-GB" b="0" i="0" dirty="0">
              <a:solidFill>
                <a:srgbClr val="151F33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072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DCA5F-BAB7-5ED6-E175-5D54093B2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8278DD-ED41-13B7-DBB3-7998D3F7EEC1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ссылок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2D45769-B38D-3258-A9C7-0F5706C85AB4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52F514E9-7FF4-70C4-F2FD-9D1F8E39673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0DD819F-696B-20AB-B603-92F5B277762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C4393FE-ADA2-13F4-69AF-5143FDAF61A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640FFEA-284E-F8CE-EA97-4B6F76AA038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F74A515-9FE1-0E5A-64F0-8C41B5F5D0F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5A08F32-36A3-3776-E7CB-3432522956F7}"/>
              </a:ext>
            </a:extLst>
          </p:cNvPr>
          <p:cNvSpPr txBox="1"/>
          <p:nvPr/>
        </p:nvSpPr>
        <p:spPr>
          <a:xfrm>
            <a:off x="220980" y="969806"/>
            <a:ext cx="93599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Сильная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StringBuilder builder = new StringBuilder();</a:t>
            </a:r>
          </a:p>
          <a:p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Слабая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&lt;StringBuilder&gt; reference = new 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StringBuilder());</a:t>
            </a:r>
          </a:p>
          <a:p>
            <a:endParaRPr lang="en-GB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Мягкая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&lt;StringBuilder&gt; reference = new 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SoftReference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StringBuilder());</a:t>
            </a:r>
          </a:p>
          <a:p>
            <a:endParaRPr lang="en-GB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Фантомная ссылка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ReferenceQueue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TestClass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queue = 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ReferenceQueue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&lt;&gt;();</a:t>
            </a: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 ref = 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MyPhantomReference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&lt;&gt;(new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TestClass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(), queue);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Самое важное, что нужно понимать при работе с фантомными ссылками, — объект не удаляется из памяти до тех пор, пока его фантомная ссылка находится в этой очереди.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Он 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будет удален только после того, как у фантомной ссылки будет вызван метод 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							</a:t>
            </a:r>
            <a:r>
              <a:rPr lang="en-GB" b="0" i="0" dirty="0" err="1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PhantomReference</a:t>
            </a:r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lang="ru-RU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в </a:t>
            </a:r>
            <a:r>
              <a:rPr lang="en-GB" b="0" i="0" dirty="0">
                <a:solidFill>
                  <a:srgbClr val="151F33"/>
                </a:solidFill>
                <a:effectLst/>
                <a:latin typeface="Arial" panose="020B0604020202020204" pitchFamily="34" charset="0"/>
                <a:hlinkClick r:id="rId2"/>
              </a:rPr>
              <a:t>Java</a:t>
            </a:r>
            <a:endParaRPr lang="en-GB" b="0" i="0" dirty="0">
              <a:solidFill>
                <a:srgbClr val="151F33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155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B05F4-4A8B-C845-3823-819FF1E1D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BD49ED-24B9-7AE7-C470-545636ED34A5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0821B73-EAEE-12A6-2E33-2D4106A22B44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628F132-932E-4D90-2F39-3980CFD6FED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99C0D19-E131-4C52-B2B1-5EBBCB2E848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69D7448-48D9-0F20-B4AC-9640079F774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4BFD9B1-E533-7244-996A-F860078E7D9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2434C1F-BE0E-639E-4853-9D9E4798370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429B57-381D-72DC-AD3E-23DB6CFCBBCE}"/>
              </a:ext>
            </a:extLst>
          </p:cNvPr>
          <p:cNvSpPr txBox="1"/>
          <p:nvPr/>
        </p:nvSpPr>
        <p:spPr>
          <a:xfrm>
            <a:off x="364803" y="1339138"/>
            <a:ext cx="1174151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Arial Black" panose="020B0A04020102020204" pitchFamily="34" charset="0"/>
                <a:cs typeface="Arial" panose="020B0604020202020204" pitchFamily="34" charset="0"/>
              </a:rPr>
              <a:t>Serial</a:t>
            </a: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 GC</a:t>
            </a:r>
            <a:endParaRPr 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Серийный сборщик мусора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Serial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GC) — старейший и простейший сборщик в Java. Он используется в однопоточных приложениях, так как замораживает все потоки во время сборки мусора и сам работает в одном потоке.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Serial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подходит для клиентских приложений, которым не важны короткие паузы. Этот GC 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будет использован автоматически, если установить предел RAM меньше 1792 MB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или если доступен только один CPU. В остальных случаях его можно активировать командой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ru-RU" dirty="0" err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UseSerialGC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yourApp.java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697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5B6D9-0E09-312F-A08A-4A9A05CFF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B2AA50-E8C3-8D9C-2623-7C484CCA9FFA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11741B5-F158-1991-C7BC-3A4BE79B0CF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5382C15-4C6B-B44D-7760-099B16348DC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3468C08-FE80-C81C-F39C-6678487C4E5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07AF305-3699-BEDA-D9F8-278F0B3029D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735A6A2-4AAF-9040-059B-F6558D7CDBE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4BF4A5D-92BE-E1A9-B4A9-487FD95907E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373C9CD-0B61-C57B-B39E-A97123A76038}"/>
              </a:ext>
            </a:extLst>
          </p:cNvPr>
          <p:cNvSpPr txBox="1"/>
          <p:nvPr/>
        </p:nvSpPr>
        <p:spPr>
          <a:xfrm>
            <a:off x="364803" y="1339138"/>
            <a:ext cx="1174151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Arial Black" panose="020B0A04020102020204" pitchFamily="34" charset="0"/>
                <a:cs typeface="Arial" panose="020B0604020202020204" pitchFamily="34" charset="0"/>
              </a:rPr>
              <a:t>Parallel</a:t>
            </a: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 GC</a:t>
            </a:r>
          </a:p>
          <a:p>
            <a:endParaRPr lang="ru-RU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Параллельный сборщик мусора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GC) подходит для многопроцессорных систем. Он тоже замораживает все потоки, но, в отличие от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Serial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GC, использует несколько потоков для ускорения очистки памяти. Разработчик может установить максимальное количество потоков GC. Например, команда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ru-RU" dirty="0" err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UseParallelGC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</a:t>
            </a:r>
            <a:r>
              <a:rPr lang="ru-RU" dirty="0" err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ParallelGCThreads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=10 -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yourApp.java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активирует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с десятью потоками. В реальных условиях количество потоков зависит от количества процессоров.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использует несколько потоков для удаления объектов молодого поколения, но обходится одним при работе со старшим поколением. В новых версиях Java можно включить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Old GC (-XX:+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UseParallelOldGC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), использующий несколько потоков с обоими поколениями. Кроме того, у всех сборщиков кроме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Serial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можно устанавливать время паузы (-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XX:MaxGCPauseMillis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для поддержания оптимальной пропускной способности. Но не устанавливайте слишком низкое значение, иначе JVM будет использовать маленькую кучу для быстрой сборки мусора, и количество пауз увеличится. Другой флаг,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XX:GCTimePercentage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позволяет разработчикам устанавливать время, которое приложение тратит на сборку мусора.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992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C783D-30DA-78F0-5053-7FED83B2B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70759E-6579-2161-05C4-3F457F371B9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1FB5ED7-D10D-E659-2E60-AD74E0F46C6B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0BE04E3-8845-EF28-A92E-958729A2052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7D9B54B-77B6-E19B-9838-F0C7A4CAE1A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C7055CD-C051-39B1-12E9-C76C8B0D315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43150CC9-38CC-83F6-2217-D9835E5B93C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2C74034-5611-E1B9-021B-2837D570911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6F28C47-BC96-DB0E-3C27-D48013E0EE5B}"/>
              </a:ext>
            </a:extLst>
          </p:cNvPr>
          <p:cNvSpPr txBox="1"/>
          <p:nvPr/>
        </p:nvSpPr>
        <p:spPr>
          <a:xfrm>
            <a:off x="364803" y="1339138"/>
            <a:ext cx="1174151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G1 GC</a:t>
            </a:r>
          </a:p>
          <a:p>
            <a:endParaRPr lang="ru-RU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G1 GC был разработан для замены CMS GC с целью улучшения времени отклика. Он подходит для любого приложения, но наибольшую пользу от него получат серверные приложения, работающие в многопроцессорной среде с большими кучами (6+ GB). Этот сборщик разделяет кучу на множество областей различного размера, от 1 MB до 32 MB, и выполняет глобальную маркировку объектов. Определив, какие области наиболее пустые, он сначала выполняет сборку мусора там, освобождая большой объем памяти. Такой подход называется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Garbage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-First.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G1 GC копирует объекты из нескольких областей памяти в один, таким образом уплотняя занятую память. Уплотнение выполняется параллельно в многопроцессорных системах, что позволяет сократить паузы и увеличить пропускную способность. Кроме того, разработчики могут регулировать максимальное время паузы и интервалы пауз.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Чтобы включить G1 GC, выполните команду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ru-RU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UseG1GC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yourApp.java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DD7509D-867B-8CC7-9477-E2EB4D73C9E0}"/>
              </a:ext>
            </a:extLst>
          </p:cNvPr>
          <p:cNvSpPr/>
          <p:nvPr/>
        </p:nvSpPr>
        <p:spPr>
          <a:xfrm>
            <a:off x="5683046" y="4927600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3ED2A26-86B8-FEBB-90A4-67077C1A5B37}"/>
              </a:ext>
            </a:extLst>
          </p:cNvPr>
          <p:cNvSpPr/>
          <p:nvPr/>
        </p:nvSpPr>
        <p:spPr>
          <a:xfrm>
            <a:off x="5791200" y="509016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F9C5045-626F-1E68-FAC2-84922BAE83E5}"/>
              </a:ext>
            </a:extLst>
          </p:cNvPr>
          <p:cNvSpPr/>
          <p:nvPr/>
        </p:nvSpPr>
        <p:spPr>
          <a:xfrm>
            <a:off x="6355080" y="509016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5A148E8-087B-9D85-62CF-38808E41B540}"/>
              </a:ext>
            </a:extLst>
          </p:cNvPr>
          <p:cNvSpPr/>
          <p:nvPr/>
        </p:nvSpPr>
        <p:spPr>
          <a:xfrm>
            <a:off x="6918960" y="509016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EE780A9-3530-76DF-FED5-CAC29B00637C}"/>
              </a:ext>
            </a:extLst>
          </p:cNvPr>
          <p:cNvSpPr/>
          <p:nvPr/>
        </p:nvSpPr>
        <p:spPr>
          <a:xfrm>
            <a:off x="9738360" y="509016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8A25345-49B2-4016-7CEC-431C6C6C8A99}"/>
              </a:ext>
            </a:extLst>
          </p:cNvPr>
          <p:cNvSpPr/>
          <p:nvPr/>
        </p:nvSpPr>
        <p:spPr>
          <a:xfrm>
            <a:off x="10302240" y="509016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7BE9440-681C-C464-25ED-0C628D1987B1}"/>
              </a:ext>
            </a:extLst>
          </p:cNvPr>
          <p:cNvSpPr/>
          <p:nvPr/>
        </p:nvSpPr>
        <p:spPr>
          <a:xfrm>
            <a:off x="10866120" y="5090160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DD863F29-E0A1-3DA2-BD5D-95BAD31A3089}"/>
              </a:ext>
            </a:extLst>
          </p:cNvPr>
          <p:cNvSpPr/>
          <p:nvPr/>
        </p:nvSpPr>
        <p:spPr>
          <a:xfrm>
            <a:off x="5791200" y="562493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E758F12-291F-BFF8-0C93-2948CCA0C9BF}"/>
              </a:ext>
            </a:extLst>
          </p:cNvPr>
          <p:cNvSpPr/>
          <p:nvPr/>
        </p:nvSpPr>
        <p:spPr>
          <a:xfrm>
            <a:off x="6355080" y="562493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07FE708-7564-E2C1-E05D-A0DC69657EFC}"/>
              </a:ext>
            </a:extLst>
          </p:cNvPr>
          <p:cNvSpPr/>
          <p:nvPr/>
        </p:nvSpPr>
        <p:spPr>
          <a:xfrm>
            <a:off x="6918960" y="56249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87534F9-6173-F718-96E2-D0B2CD8933CD}"/>
              </a:ext>
            </a:extLst>
          </p:cNvPr>
          <p:cNvSpPr/>
          <p:nvPr/>
        </p:nvSpPr>
        <p:spPr>
          <a:xfrm>
            <a:off x="7482840" y="56249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271A54F-4156-AF8D-D9BD-E8335E0C6304}"/>
              </a:ext>
            </a:extLst>
          </p:cNvPr>
          <p:cNvSpPr/>
          <p:nvPr/>
        </p:nvSpPr>
        <p:spPr>
          <a:xfrm>
            <a:off x="8046720" y="5624931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82DACC3D-B528-C489-EEA3-FD657162AFE2}"/>
              </a:ext>
            </a:extLst>
          </p:cNvPr>
          <p:cNvSpPr/>
          <p:nvPr/>
        </p:nvSpPr>
        <p:spPr>
          <a:xfrm>
            <a:off x="9174480" y="56249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1DD61C4C-886F-3E3F-5E37-28B5FDBD53CD}"/>
              </a:ext>
            </a:extLst>
          </p:cNvPr>
          <p:cNvSpPr/>
          <p:nvPr/>
        </p:nvSpPr>
        <p:spPr>
          <a:xfrm>
            <a:off x="9738360" y="562493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C66EFFDA-5556-8EB8-7007-435D6AFC2248}"/>
              </a:ext>
            </a:extLst>
          </p:cNvPr>
          <p:cNvSpPr/>
          <p:nvPr/>
        </p:nvSpPr>
        <p:spPr>
          <a:xfrm>
            <a:off x="10302240" y="562493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F2BCB95-835D-2DA0-868A-FF14F94D32C8}"/>
              </a:ext>
            </a:extLst>
          </p:cNvPr>
          <p:cNvSpPr/>
          <p:nvPr/>
        </p:nvSpPr>
        <p:spPr>
          <a:xfrm>
            <a:off x="5791200" y="615970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8FD93E64-3000-7C30-ADEE-0B65A58D2C25}"/>
              </a:ext>
            </a:extLst>
          </p:cNvPr>
          <p:cNvSpPr/>
          <p:nvPr/>
        </p:nvSpPr>
        <p:spPr>
          <a:xfrm>
            <a:off x="6355080" y="615970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F2C3B245-1069-D9CF-B72F-0961F128381C}"/>
              </a:ext>
            </a:extLst>
          </p:cNvPr>
          <p:cNvSpPr/>
          <p:nvPr/>
        </p:nvSpPr>
        <p:spPr>
          <a:xfrm>
            <a:off x="6918960" y="61597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12A55E8C-6C4B-2D67-A9D4-79E86769A363}"/>
              </a:ext>
            </a:extLst>
          </p:cNvPr>
          <p:cNvSpPr/>
          <p:nvPr/>
        </p:nvSpPr>
        <p:spPr>
          <a:xfrm>
            <a:off x="7482840" y="61597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B846D1D-7815-1F94-D81D-A1866B266E43}"/>
              </a:ext>
            </a:extLst>
          </p:cNvPr>
          <p:cNvSpPr/>
          <p:nvPr/>
        </p:nvSpPr>
        <p:spPr>
          <a:xfrm>
            <a:off x="8046720" y="61597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E04104C-F9A1-2C8F-0ACB-372D74740CDB}"/>
              </a:ext>
            </a:extLst>
          </p:cNvPr>
          <p:cNvSpPr/>
          <p:nvPr/>
        </p:nvSpPr>
        <p:spPr>
          <a:xfrm>
            <a:off x="8610600" y="615970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FE03434B-5322-0973-3EAB-450C1DD267FC}"/>
              </a:ext>
            </a:extLst>
          </p:cNvPr>
          <p:cNvSpPr/>
          <p:nvPr/>
        </p:nvSpPr>
        <p:spPr>
          <a:xfrm>
            <a:off x="9174480" y="61597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C7CDE594-121D-4AB7-0D01-91F2B3954612}"/>
              </a:ext>
            </a:extLst>
          </p:cNvPr>
          <p:cNvSpPr/>
          <p:nvPr/>
        </p:nvSpPr>
        <p:spPr>
          <a:xfrm>
            <a:off x="9738360" y="61597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DFE097FD-51FA-EF42-1067-8F7A9C4B84E9}"/>
              </a:ext>
            </a:extLst>
          </p:cNvPr>
          <p:cNvSpPr/>
          <p:nvPr/>
        </p:nvSpPr>
        <p:spPr>
          <a:xfrm>
            <a:off x="10302240" y="615970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B6803B24-06D4-C5BA-F6EA-B3736AF74A18}"/>
              </a:ext>
            </a:extLst>
          </p:cNvPr>
          <p:cNvSpPr/>
          <p:nvPr/>
        </p:nvSpPr>
        <p:spPr>
          <a:xfrm>
            <a:off x="7482840" y="508604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6143DE17-95EC-DE4E-3182-BF35171076B1}"/>
              </a:ext>
            </a:extLst>
          </p:cNvPr>
          <p:cNvSpPr/>
          <p:nvPr/>
        </p:nvSpPr>
        <p:spPr>
          <a:xfrm>
            <a:off x="8046720" y="508604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80B2AF93-81CC-63FC-2D70-5D6992F00199}"/>
              </a:ext>
            </a:extLst>
          </p:cNvPr>
          <p:cNvSpPr/>
          <p:nvPr/>
        </p:nvSpPr>
        <p:spPr>
          <a:xfrm>
            <a:off x="8610600" y="508604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4B5ED99F-B0CB-AB8F-3369-4BC73E176E98}"/>
              </a:ext>
            </a:extLst>
          </p:cNvPr>
          <p:cNvSpPr/>
          <p:nvPr/>
        </p:nvSpPr>
        <p:spPr>
          <a:xfrm>
            <a:off x="9174480" y="508604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3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0301D-36F4-51A4-9EF3-0AF831CBE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6E4F9-6527-502E-8723-0E06DDAB9B9C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3202243-5B81-861B-922C-B3A8BB4BF505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49B83D3-3119-6766-8B61-DE026F0FBC3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83B0B4E-5AC4-3946-B43E-C1C0D6A63AC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0DDBD38-5580-A7D5-8A86-4D1AE716642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58E21D6-D453-A3A7-74B2-F1C6D64D40F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02AEF4C-3A81-914C-78A6-89D0ECFFA56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D3BB795-44E5-9442-1DFE-862E3E8D00C7}"/>
              </a:ext>
            </a:extLst>
          </p:cNvPr>
          <p:cNvSpPr/>
          <p:nvPr/>
        </p:nvSpPr>
        <p:spPr>
          <a:xfrm>
            <a:off x="3077170" y="2651502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B296B5E-490E-2947-2F55-C15B35DDFB0F}"/>
              </a:ext>
            </a:extLst>
          </p:cNvPr>
          <p:cNvSpPr/>
          <p:nvPr/>
        </p:nvSpPr>
        <p:spPr>
          <a:xfrm>
            <a:off x="318532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FDE2300-5C6C-B186-DAAE-925F55A8809F}"/>
              </a:ext>
            </a:extLst>
          </p:cNvPr>
          <p:cNvSpPr/>
          <p:nvPr/>
        </p:nvSpPr>
        <p:spPr>
          <a:xfrm>
            <a:off x="374920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76197D0-72D3-4887-63AB-300081F28782}"/>
              </a:ext>
            </a:extLst>
          </p:cNvPr>
          <p:cNvSpPr/>
          <p:nvPr/>
        </p:nvSpPr>
        <p:spPr>
          <a:xfrm>
            <a:off x="4313084" y="281406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8FC91FE0-543E-4F8C-521D-9D93D612CF5E}"/>
              </a:ext>
            </a:extLst>
          </p:cNvPr>
          <p:cNvSpPr/>
          <p:nvPr/>
        </p:nvSpPr>
        <p:spPr>
          <a:xfrm>
            <a:off x="713248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7F6244B-1764-ECC1-BF9E-440AD4873EA1}"/>
              </a:ext>
            </a:extLst>
          </p:cNvPr>
          <p:cNvSpPr/>
          <p:nvPr/>
        </p:nvSpPr>
        <p:spPr>
          <a:xfrm>
            <a:off x="769636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2F4E4FF-4EDE-6B2F-731E-00DAA2431515}"/>
              </a:ext>
            </a:extLst>
          </p:cNvPr>
          <p:cNvSpPr/>
          <p:nvPr/>
        </p:nvSpPr>
        <p:spPr>
          <a:xfrm>
            <a:off x="8260244" y="2814062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2945853A-7209-D0D8-5D13-102B1D14444E}"/>
              </a:ext>
            </a:extLst>
          </p:cNvPr>
          <p:cNvSpPr/>
          <p:nvPr/>
        </p:nvSpPr>
        <p:spPr>
          <a:xfrm>
            <a:off x="318532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A84756-7E24-57B3-F4AD-C078C8AB0BF1}"/>
              </a:ext>
            </a:extLst>
          </p:cNvPr>
          <p:cNvSpPr/>
          <p:nvPr/>
        </p:nvSpPr>
        <p:spPr>
          <a:xfrm>
            <a:off x="374920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79553318-E019-A210-985D-7C5509DF64EE}"/>
              </a:ext>
            </a:extLst>
          </p:cNvPr>
          <p:cNvSpPr/>
          <p:nvPr/>
        </p:nvSpPr>
        <p:spPr>
          <a:xfrm>
            <a:off x="431308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B8462CDD-4F7C-25F9-DC57-1F6BF159BF82}"/>
              </a:ext>
            </a:extLst>
          </p:cNvPr>
          <p:cNvSpPr/>
          <p:nvPr/>
        </p:nvSpPr>
        <p:spPr>
          <a:xfrm>
            <a:off x="487696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F6C6C81-B38E-AF46-2F78-3501CAA42EBA}"/>
              </a:ext>
            </a:extLst>
          </p:cNvPr>
          <p:cNvSpPr/>
          <p:nvPr/>
        </p:nvSpPr>
        <p:spPr>
          <a:xfrm>
            <a:off x="5440844" y="3348833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F84CAF7-AF0D-409B-95AC-DA577C9418DF}"/>
              </a:ext>
            </a:extLst>
          </p:cNvPr>
          <p:cNvSpPr/>
          <p:nvPr/>
        </p:nvSpPr>
        <p:spPr>
          <a:xfrm>
            <a:off x="656860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18E8AE2-6C3D-7620-2CFA-B508E1C03EC4}"/>
              </a:ext>
            </a:extLst>
          </p:cNvPr>
          <p:cNvSpPr/>
          <p:nvPr/>
        </p:nvSpPr>
        <p:spPr>
          <a:xfrm>
            <a:off x="713248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FB73AB37-C0FF-1C55-E770-EA20416C5CA4}"/>
              </a:ext>
            </a:extLst>
          </p:cNvPr>
          <p:cNvSpPr/>
          <p:nvPr/>
        </p:nvSpPr>
        <p:spPr>
          <a:xfrm>
            <a:off x="769636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5EEE50B2-CCC7-7B45-E1C3-929F2CAAECEC}"/>
              </a:ext>
            </a:extLst>
          </p:cNvPr>
          <p:cNvSpPr/>
          <p:nvPr/>
        </p:nvSpPr>
        <p:spPr>
          <a:xfrm>
            <a:off x="318532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68D1CBFC-2356-AAC3-6D66-89027EB2C4CC}"/>
              </a:ext>
            </a:extLst>
          </p:cNvPr>
          <p:cNvSpPr/>
          <p:nvPr/>
        </p:nvSpPr>
        <p:spPr>
          <a:xfrm>
            <a:off x="374920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4039D92B-3980-BB2C-0456-4B5978C777ED}"/>
              </a:ext>
            </a:extLst>
          </p:cNvPr>
          <p:cNvSpPr/>
          <p:nvPr/>
        </p:nvSpPr>
        <p:spPr>
          <a:xfrm>
            <a:off x="43130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2A520B94-C7BE-BB6A-4FC9-39858D0EB0CE}"/>
              </a:ext>
            </a:extLst>
          </p:cNvPr>
          <p:cNvSpPr/>
          <p:nvPr/>
        </p:nvSpPr>
        <p:spPr>
          <a:xfrm>
            <a:off x="487696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C4A60A18-DE02-1689-A1AD-254E6EB5AC75}"/>
              </a:ext>
            </a:extLst>
          </p:cNvPr>
          <p:cNvSpPr/>
          <p:nvPr/>
        </p:nvSpPr>
        <p:spPr>
          <a:xfrm>
            <a:off x="544084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9619ECEA-64F6-894A-1160-429318595350}"/>
              </a:ext>
            </a:extLst>
          </p:cNvPr>
          <p:cNvSpPr/>
          <p:nvPr/>
        </p:nvSpPr>
        <p:spPr>
          <a:xfrm>
            <a:off x="600472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3C657F24-2524-40B1-8EB8-F828A57BBAE1}"/>
              </a:ext>
            </a:extLst>
          </p:cNvPr>
          <p:cNvSpPr/>
          <p:nvPr/>
        </p:nvSpPr>
        <p:spPr>
          <a:xfrm>
            <a:off x="656860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9E01A509-A2BB-9D4F-110F-1251DB45912C}"/>
              </a:ext>
            </a:extLst>
          </p:cNvPr>
          <p:cNvSpPr/>
          <p:nvPr/>
        </p:nvSpPr>
        <p:spPr>
          <a:xfrm>
            <a:off x="71324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185D575F-246A-1DDF-61E7-6A3C81CE8C23}"/>
              </a:ext>
            </a:extLst>
          </p:cNvPr>
          <p:cNvSpPr/>
          <p:nvPr/>
        </p:nvSpPr>
        <p:spPr>
          <a:xfrm>
            <a:off x="769636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2C4DA201-C8CC-808D-E999-6DA37D39951A}"/>
              </a:ext>
            </a:extLst>
          </p:cNvPr>
          <p:cNvSpPr/>
          <p:nvPr/>
        </p:nvSpPr>
        <p:spPr>
          <a:xfrm>
            <a:off x="487696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6D496D70-A3CF-F26D-32A9-E9702531FBE2}"/>
              </a:ext>
            </a:extLst>
          </p:cNvPr>
          <p:cNvSpPr/>
          <p:nvPr/>
        </p:nvSpPr>
        <p:spPr>
          <a:xfrm>
            <a:off x="544084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DE3796E8-4589-CC30-D044-07A91A7B51C9}"/>
              </a:ext>
            </a:extLst>
          </p:cNvPr>
          <p:cNvSpPr/>
          <p:nvPr/>
        </p:nvSpPr>
        <p:spPr>
          <a:xfrm>
            <a:off x="600472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1F5943BF-9B07-3215-1000-21FE697F3E0E}"/>
              </a:ext>
            </a:extLst>
          </p:cNvPr>
          <p:cNvSpPr/>
          <p:nvPr/>
        </p:nvSpPr>
        <p:spPr>
          <a:xfrm>
            <a:off x="656860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141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37A36-AAEC-C4BC-7FF7-7FB3D468D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48AFB4-DF2B-D00D-483F-987EC06A7202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Object Header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2601D5D-EA5A-8865-95F8-8A02ED31E98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02E7CDC-88BE-7C64-2217-2B94852D2E7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067D680-41ED-F493-5085-B9C35D52707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B9CD253-8CA5-F70E-D25F-4BCAABD369F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D8461F1-FF06-A9EC-D2A0-0C571447C3E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331E71C-205C-CE0D-ACDD-CFBBB08C8BD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A271EF0-27FB-0306-7837-0A593B014A69}"/>
              </a:ext>
            </a:extLst>
          </p:cNvPr>
          <p:cNvSpPr txBox="1"/>
          <p:nvPr/>
        </p:nvSpPr>
        <p:spPr>
          <a:xfrm>
            <a:off x="364802" y="1339138"/>
            <a:ext cx="116646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Размер заголовка зависит от архитектуры: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Java Object Header comprises a “Mark Word” and a “Class Word.” On a 64-bit system with uncompressed pointers, the header occupies 128 bits – i.e., 16 bytes – and has the following structure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CD8CC0-0EE2-FCC6-B05B-974A80B234A3}"/>
              </a:ext>
            </a:extLst>
          </p:cNvPr>
          <p:cNvSpPr txBox="1"/>
          <p:nvPr/>
        </p:nvSpPr>
        <p:spPr>
          <a:xfrm>
            <a:off x="515428" y="3725072"/>
            <a:ext cx="116646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Состоит из: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Mark Word (информация о блокировках, хэш-коде, возрасте объекта)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Klass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Pointer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GB" b="0" i="0" dirty="0">
                <a:solidFill>
                  <a:srgbClr val="171717"/>
                </a:solidFill>
                <a:effectLst/>
                <a:latin typeface="-apple-system"/>
              </a:rPr>
              <a:t>This pointer references the class metadata in the Method Area, enabling the JVM to determine the object's type).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434" name="Picture 2" descr="Java Object Header: 64-bit Mark Word and 64-bit Class Word, total: 128 bits">
            <a:extLst>
              <a:ext uri="{FF2B5EF4-FFF2-40B4-BE49-F238E27FC236}">
                <a16:creationId xmlns:a16="http://schemas.microsoft.com/office/drawing/2014/main" id="{C264FC47-608B-B46F-AF47-C77B57B13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506" y="2360755"/>
            <a:ext cx="7504988" cy="138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>
            <a:extLst>
              <a:ext uri="{FF2B5EF4-FFF2-40B4-BE49-F238E27FC236}">
                <a16:creationId xmlns:a16="http://schemas.microsoft.com/office/drawing/2014/main" id="{47F6AA6D-FDC2-ED6E-8DD1-3E214B9405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7" b="17107"/>
          <a:stretch/>
        </p:blipFill>
        <p:spPr bwMode="auto">
          <a:xfrm>
            <a:off x="2351235" y="4759283"/>
            <a:ext cx="8015151" cy="1837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6AA21EE-DD6A-5367-EF78-29B5AC525C43}"/>
              </a:ext>
            </a:extLst>
          </p:cNvPr>
          <p:cNvCxnSpPr>
            <a:cxnSpLocks/>
          </p:cNvCxnSpPr>
          <p:nvPr/>
        </p:nvCxnSpPr>
        <p:spPr>
          <a:xfrm flipH="1">
            <a:off x="6347746" y="2262468"/>
            <a:ext cx="3243294" cy="87046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B827ABB-AA51-3EE8-567A-C51733550AFB}"/>
              </a:ext>
            </a:extLst>
          </p:cNvPr>
          <p:cNvSpPr txBox="1"/>
          <p:nvPr/>
        </p:nvSpPr>
        <p:spPr>
          <a:xfrm>
            <a:off x="10279023" y="2948262"/>
            <a:ext cx="1577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solidFill>
                  <a:srgbClr val="3847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Klass</a:t>
            </a:r>
            <a:r>
              <a:rPr lang="ru-RU" dirty="0">
                <a:solidFill>
                  <a:srgbClr val="3847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solidFill>
                  <a:srgbClr val="3847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Pointer</a:t>
            </a:r>
            <a:r>
              <a:rPr lang="ru-RU" dirty="0">
                <a:solidFill>
                  <a:srgbClr val="3847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dirty="0">
              <a:solidFill>
                <a:srgbClr val="38475E"/>
              </a:solidFill>
            </a:endParaRPr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1CE4053-7F19-7429-D048-0A61CB8A0493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8453120" y="2669946"/>
            <a:ext cx="2614573" cy="2783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6F44C-1559-1C16-34E0-A0C8B7405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B01965-BD83-D77D-8E53-74D0FD45C297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1BCC489-29EB-92DF-DAD2-C3F30D17092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30F805C-A36B-CC7B-5D04-BF7D58E66FF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3FC859E-3EEB-6D66-C797-F3628E8C5B1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7A3A4FD-4F20-FD23-EA4F-4D7A1A6D6801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41B3407-58FA-C9C9-0FF4-B8BD6D788D4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0ED7C30-DCA0-E17B-66EF-E626AD0A48F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015CB55-075C-3E62-9608-46A88B3899BE}"/>
              </a:ext>
            </a:extLst>
          </p:cNvPr>
          <p:cNvSpPr/>
          <p:nvPr/>
        </p:nvSpPr>
        <p:spPr>
          <a:xfrm>
            <a:off x="3077170" y="2651502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D7DA75E-60A2-CBFB-9A02-F493C9395F2E}"/>
              </a:ext>
            </a:extLst>
          </p:cNvPr>
          <p:cNvSpPr/>
          <p:nvPr/>
        </p:nvSpPr>
        <p:spPr>
          <a:xfrm>
            <a:off x="3185324" y="2814062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3ED1BFF-502F-416B-2BA3-613971ADD61D}"/>
              </a:ext>
            </a:extLst>
          </p:cNvPr>
          <p:cNvSpPr/>
          <p:nvPr/>
        </p:nvSpPr>
        <p:spPr>
          <a:xfrm>
            <a:off x="374920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D17F700-0900-DE6E-8656-651F3EACE267}"/>
              </a:ext>
            </a:extLst>
          </p:cNvPr>
          <p:cNvSpPr/>
          <p:nvPr/>
        </p:nvSpPr>
        <p:spPr>
          <a:xfrm>
            <a:off x="4313084" y="281406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3A0A536-6403-F7FD-39B6-6D9F758621AA}"/>
              </a:ext>
            </a:extLst>
          </p:cNvPr>
          <p:cNvSpPr/>
          <p:nvPr/>
        </p:nvSpPr>
        <p:spPr>
          <a:xfrm>
            <a:off x="7132484" y="2814062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2068B46-3020-CCDF-F4D9-43954E8C9575}"/>
              </a:ext>
            </a:extLst>
          </p:cNvPr>
          <p:cNvSpPr/>
          <p:nvPr/>
        </p:nvSpPr>
        <p:spPr>
          <a:xfrm>
            <a:off x="7696364" y="2814062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1B12327-804D-D8AA-E5C9-50F4A8C24B11}"/>
              </a:ext>
            </a:extLst>
          </p:cNvPr>
          <p:cNvSpPr/>
          <p:nvPr/>
        </p:nvSpPr>
        <p:spPr>
          <a:xfrm>
            <a:off x="8260244" y="2814062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B90BDA5A-D34C-D390-D0C4-58F7041BC5F8}"/>
              </a:ext>
            </a:extLst>
          </p:cNvPr>
          <p:cNvSpPr/>
          <p:nvPr/>
        </p:nvSpPr>
        <p:spPr>
          <a:xfrm>
            <a:off x="3185324" y="3348833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EADA2AE-25A0-65B3-2909-9B5F6409870B}"/>
              </a:ext>
            </a:extLst>
          </p:cNvPr>
          <p:cNvSpPr/>
          <p:nvPr/>
        </p:nvSpPr>
        <p:spPr>
          <a:xfrm>
            <a:off x="374920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4F956D0-3F11-3EFC-4790-DE82B1FEE098}"/>
              </a:ext>
            </a:extLst>
          </p:cNvPr>
          <p:cNvSpPr/>
          <p:nvPr/>
        </p:nvSpPr>
        <p:spPr>
          <a:xfrm>
            <a:off x="431308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5CAC8646-9F0D-A619-6F48-850DE14ED204}"/>
              </a:ext>
            </a:extLst>
          </p:cNvPr>
          <p:cNvSpPr/>
          <p:nvPr/>
        </p:nvSpPr>
        <p:spPr>
          <a:xfrm>
            <a:off x="487696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C4F22BD7-C57B-ADB3-CCC3-2D97CB251F05}"/>
              </a:ext>
            </a:extLst>
          </p:cNvPr>
          <p:cNvSpPr/>
          <p:nvPr/>
        </p:nvSpPr>
        <p:spPr>
          <a:xfrm>
            <a:off x="5440844" y="3348833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F510F90D-83C8-9D7F-E789-0A9A23FC7BE7}"/>
              </a:ext>
            </a:extLst>
          </p:cNvPr>
          <p:cNvSpPr/>
          <p:nvPr/>
        </p:nvSpPr>
        <p:spPr>
          <a:xfrm>
            <a:off x="6568604" y="3348833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49AE6B1-D1DB-9712-4154-0A8C85447ED2}"/>
              </a:ext>
            </a:extLst>
          </p:cNvPr>
          <p:cNvSpPr/>
          <p:nvPr/>
        </p:nvSpPr>
        <p:spPr>
          <a:xfrm>
            <a:off x="713248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18CBD63F-42EC-663C-C59B-F99F1266B0F0}"/>
              </a:ext>
            </a:extLst>
          </p:cNvPr>
          <p:cNvSpPr/>
          <p:nvPr/>
        </p:nvSpPr>
        <p:spPr>
          <a:xfrm>
            <a:off x="7696364" y="3348833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AC8F4E2-476D-F58D-8F8A-9EA10545F0A2}"/>
              </a:ext>
            </a:extLst>
          </p:cNvPr>
          <p:cNvSpPr/>
          <p:nvPr/>
        </p:nvSpPr>
        <p:spPr>
          <a:xfrm>
            <a:off x="318532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E45A6821-BA95-6774-567E-9C49623CF6A2}"/>
              </a:ext>
            </a:extLst>
          </p:cNvPr>
          <p:cNvSpPr/>
          <p:nvPr/>
        </p:nvSpPr>
        <p:spPr>
          <a:xfrm>
            <a:off x="3749204" y="3883604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B7D871B6-1EB0-DF10-EB75-C7AD3FDCA1C6}"/>
              </a:ext>
            </a:extLst>
          </p:cNvPr>
          <p:cNvSpPr/>
          <p:nvPr/>
        </p:nvSpPr>
        <p:spPr>
          <a:xfrm>
            <a:off x="43130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4C2FABF-7DE7-B20E-83FF-4B78639E9E18}"/>
              </a:ext>
            </a:extLst>
          </p:cNvPr>
          <p:cNvSpPr/>
          <p:nvPr/>
        </p:nvSpPr>
        <p:spPr>
          <a:xfrm>
            <a:off x="487696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B8E1BDC-9589-083C-B19F-7900EEAB767E}"/>
              </a:ext>
            </a:extLst>
          </p:cNvPr>
          <p:cNvSpPr/>
          <p:nvPr/>
        </p:nvSpPr>
        <p:spPr>
          <a:xfrm>
            <a:off x="544084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9396641E-8381-577A-945E-28374B1BA992}"/>
              </a:ext>
            </a:extLst>
          </p:cNvPr>
          <p:cNvSpPr/>
          <p:nvPr/>
        </p:nvSpPr>
        <p:spPr>
          <a:xfrm>
            <a:off x="600472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B520FB91-BC6D-0D72-0E72-6D6184AB888F}"/>
              </a:ext>
            </a:extLst>
          </p:cNvPr>
          <p:cNvSpPr/>
          <p:nvPr/>
        </p:nvSpPr>
        <p:spPr>
          <a:xfrm>
            <a:off x="656860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94F2988B-B311-F378-963F-DD407C87A403}"/>
              </a:ext>
            </a:extLst>
          </p:cNvPr>
          <p:cNvSpPr/>
          <p:nvPr/>
        </p:nvSpPr>
        <p:spPr>
          <a:xfrm>
            <a:off x="71324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6D21C922-6366-9518-EC46-6DBF44B91DEE}"/>
              </a:ext>
            </a:extLst>
          </p:cNvPr>
          <p:cNvSpPr/>
          <p:nvPr/>
        </p:nvSpPr>
        <p:spPr>
          <a:xfrm>
            <a:off x="769636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7503C3A0-4956-BAA0-49B2-EE821D14D73E}"/>
              </a:ext>
            </a:extLst>
          </p:cNvPr>
          <p:cNvSpPr/>
          <p:nvPr/>
        </p:nvSpPr>
        <p:spPr>
          <a:xfrm>
            <a:off x="4876964" y="2809950"/>
            <a:ext cx="518160" cy="4287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DC59E4F7-CA3D-4E44-167E-64F2ADBFF073}"/>
              </a:ext>
            </a:extLst>
          </p:cNvPr>
          <p:cNvSpPr/>
          <p:nvPr/>
        </p:nvSpPr>
        <p:spPr>
          <a:xfrm>
            <a:off x="544084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0E63F719-3057-147C-E2FE-0C7C577DE8BC}"/>
              </a:ext>
            </a:extLst>
          </p:cNvPr>
          <p:cNvSpPr/>
          <p:nvPr/>
        </p:nvSpPr>
        <p:spPr>
          <a:xfrm>
            <a:off x="600472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0DE68326-A8B5-0450-6A52-6DA2FBD4F0C2}"/>
              </a:ext>
            </a:extLst>
          </p:cNvPr>
          <p:cNvSpPr/>
          <p:nvPr/>
        </p:nvSpPr>
        <p:spPr>
          <a:xfrm>
            <a:off x="656860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526782-6037-1687-9786-13B4EC638821}"/>
              </a:ext>
            </a:extLst>
          </p:cNvPr>
          <p:cNvSpPr txBox="1"/>
          <p:nvPr/>
        </p:nvSpPr>
        <p:spPr>
          <a:xfrm>
            <a:off x="3077170" y="4847303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*Mark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561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C027B-A820-0DCA-CC1A-A4FB2DA7B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711E68-84E8-5CC6-4523-E1ADBEDDC5D6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7DA413B-73C5-4061-A0C8-A51ECE93E945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C36B3F5-8DEE-31CE-A2B7-9669177B1E1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FD93083-1948-3ECF-B998-0FE1E7A4E0E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F42D42F-5567-7880-C093-DA2D0DFA2C6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537F589-2FAA-9D7E-ADE5-0E02C260BC9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B71328B-C918-EA6E-9D9D-C5260CCFBAC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9563FA1-AE16-7432-1CD3-D3E6F837972E}"/>
              </a:ext>
            </a:extLst>
          </p:cNvPr>
          <p:cNvSpPr/>
          <p:nvPr/>
        </p:nvSpPr>
        <p:spPr>
          <a:xfrm>
            <a:off x="3077170" y="2651502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063932-3D32-56A3-D51D-CF87753E4002}"/>
              </a:ext>
            </a:extLst>
          </p:cNvPr>
          <p:cNvSpPr/>
          <p:nvPr/>
        </p:nvSpPr>
        <p:spPr>
          <a:xfrm>
            <a:off x="374920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33B87DC-B67D-1256-9831-B8FA99351213}"/>
              </a:ext>
            </a:extLst>
          </p:cNvPr>
          <p:cNvSpPr/>
          <p:nvPr/>
        </p:nvSpPr>
        <p:spPr>
          <a:xfrm>
            <a:off x="4313084" y="281406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395B3A-9EF2-2881-B4D2-CB9236AE6298}"/>
              </a:ext>
            </a:extLst>
          </p:cNvPr>
          <p:cNvSpPr/>
          <p:nvPr/>
        </p:nvSpPr>
        <p:spPr>
          <a:xfrm>
            <a:off x="8260244" y="2814062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3B4C2E9F-C97D-DED5-9717-F45EF4862DCD}"/>
              </a:ext>
            </a:extLst>
          </p:cNvPr>
          <p:cNvSpPr/>
          <p:nvPr/>
        </p:nvSpPr>
        <p:spPr>
          <a:xfrm>
            <a:off x="374920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8A9B0CEC-9A9B-F499-2EA4-18ACC32D6E7F}"/>
              </a:ext>
            </a:extLst>
          </p:cNvPr>
          <p:cNvSpPr/>
          <p:nvPr/>
        </p:nvSpPr>
        <p:spPr>
          <a:xfrm>
            <a:off x="431308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D9C5965C-9AA5-B456-2369-76AAD209BE81}"/>
              </a:ext>
            </a:extLst>
          </p:cNvPr>
          <p:cNvSpPr/>
          <p:nvPr/>
        </p:nvSpPr>
        <p:spPr>
          <a:xfrm>
            <a:off x="4876964" y="334883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694F789-9E46-D4B2-AB73-0EFEF7FCEB59}"/>
              </a:ext>
            </a:extLst>
          </p:cNvPr>
          <p:cNvSpPr/>
          <p:nvPr/>
        </p:nvSpPr>
        <p:spPr>
          <a:xfrm>
            <a:off x="5440844" y="3348833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6EDF046-4C50-63BC-C3B2-987070377274}"/>
              </a:ext>
            </a:extLst>
          </p:cNvPr>
          <p:cNvSpPr/>
          <p:nvPr/>
        </p:nvSpPr>
        <p:spPr>
          <a:xfrm>
            <a:off x="7132484" y="334883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D7AE648D-6706-F142-6879-5257DF53CEB2}"/>
              </a:ext>
            </a:extLst>
          </p:cNvPr>
          <p:cNvSpPr/>
          <p:nvPr/>
        </p:nvSpPr>
        <p:spPr>
          <a:xfrm>
            <a:off x="318532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7D7B9D2B-D4B4-4DE9-731F-CE6D0F50BCCB}"/>
              </a:ext>
            </a:extLst>
          </p:cNvPr>
          <p:cNvSpPr/>
          <p:nvPr/>
        </p:nvSpPr>
        <p:spPr>
          <a:xfrm>
            <a:off x="43130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35EB91D2-705B-32CC-A07E-F99EAE8068C0}"/>
              </a:ext>
            </a:extLst>
          </p:cNvPr>
          <p:cNvSpPr/>
          <p:nvPr/>
        </p:nvSpPr>
        <p:spPr>
          <a:xfrm>
            <a:off x="487696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0A590810-6142-F9BA-1B39-FE12CB06F34C}"/>
              </a:ext>
            </a:extLst>
          </p:cNvPr>
          <p:cNvSpPr/>
          <p:nvPr/>
        </p:nvSpPr>
        <p:spPr>
          <a:xfrm>
            <a:off x="544084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4E552430-AE35-4F20-8F29-3F5352018185}"/>
              </a:ext>
            </a:extLst>
          </p:cNvPr>
          <p:cNvSpPr/>
          <p:nvPr/>
        </p:nvSpPr>
        <p:spPr>
          <a:xfrm>
            <a:off x="656860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BA0C2923-4A04-11A1-8F31-614B2EF2163D}"/>
              </a:ext>
            </a:extLst>
          </p:cNvPr>
          <p:cNvSpPr/>
          <p:nvPr/>
        </p:nvSpPr>
        <p:spPr>
          <a:xfrm>
            <a:off x="7132484" y="388360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19EBABFD-D66A-CBFD-60C9-869852DB61EF}"/>
              </a:ext>
            </a:extLst>
          </p:cNvPr>
          <p:cNvSpPr/>
          <p:nvPr/>
        </p:nvSpPr>
        <p:spPr>
          <a:xfrm>
            <a:off x="7696364" y="388360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81CC94BC-BD9A-51C7-3E7C-976DA7156DB8}"/>
              </a:ext>
            </a:extLst>
          </p:cNvPr>
          <p:cNvSpPr/>
          <p:nvPr/>
        </p:nvSpPr>
        <p:spPr>
          <a:xfrm>
            <a:off x="544084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FCBF79EE-6269-B036-1E2D-4E9D439C4765}"/>
              </a:ext>
            </a:extLst>
          </p:cNvPr>
          <p:cNvSpPr/>
          <p:nvPr/>
        </p:nvSpPr>
        <p:spPr>
          <a:xfrm>
            <a:off x="600472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2F0A2226-CCFC-C805-0C91-94F655EB9F3A}"/>
              </a:ext>
            </a:extLst>
          </p:cNvPr>
          <p:cNvSpPr/>
          <p:nvPr/>
        </p:nvSpPr>
        <p:spPr>
          <a:xfrm>
            <a:off x="656860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596CE0-C088-0510-9A11-350ACD817FCD}"/>
              </a:ext>
            </a:extLst>
          </p:cNvPr>
          <p:cNvSpPr txBox="1"/>
          <p:nvPr/>
        </p:nvSpPr>
        <p:spPr>
          <a:xfrm>
            <a:off x="3077170" y="4847303"/>
            <a:ext cx="91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*Sweep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11B11-CAF6-6C1D-66AC-4B0B7777571B}"/>
              </a:ext>
            </a:extLst>
          </p:cNvPr>
          <p:cNvSpPr txBox="1"/>
          <p:nvPr/>
        </p:nvSpPr>
        <p:spPr>
          <a:xfrm>
            <a:off x="6096001" y="4847303"/>
            <a:ext cx="2870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of Fragmentation</a:t>
            </a:r>
            <a:endParaRPr lang="en-GB" dirty="0">
              <a:solidFill>
                <a:schemeClr val="accent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93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DED58-8F60-3AC8-E073-538DDA1B9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F5F89C-9393-B2EA-02A7-0FDF2CD0B8B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BD7BA46-3597-9886-2079-DBE6DF6FB1B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9EBA31E-836A-D287-674B-5C08B6577BA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FE33534-CB76-ECA7-343A-17CE81E7B71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08D5DDD-D1D7-CB63-39FA-BD17CD171DE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82874A5-11CB-450B-44AE-99EBB4C471D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E94120F-4963-3460-7AC7-43BEF284A9F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F3F5467-12D8-33AC-994E-607F1987DC60}"/>
              </a:ext>
            </a:extLst>
          </p:cNvPr>
          <p:cNvSpPr/>
          <p:nvPr/>
        </p:nvSpPr>
        <p:spPr>
          <a:xfrm>
            <a:off x="3077170" y="2651502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9591CA1-C234-7FAD-0B41-DAC8B144A2C1}"/>
              </a:ext>
            </a:extLst>
          </p:cNvPr>
          <p:cNvSpPr/>
          <p:nvPr/>
        </p:nvSpPr>
        <p:spPr>
          <a:xfrm>
            <a:off x="3749204" y="281406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D9F4305-3551-72F3-19A2-4085B4D104C7}"/>
              </a:ext>
            </a:extLst>
          </p:cNvPr>
          <p:cNvSpPr/>
          <p:nvPr/>
        </p:nvSpPr>
        <p:spPr>
          <a:xfrm>
            <a:off x="4313084" y="281406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345D178-5BF6-07A1-7B7C-ACE46EACDCE2}"/>
              </a:ext>
            </a:extLst>
          </p:cNvPr>
          <p:cNvSpPr/>
          <p:nvPr/>
        </p:nvSpPr>
        <p:spPr>
          <a:xfrm>
            <a:off x="6004724" y="3875768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5605004-A929-E610-48E0-19A41103CEFE}"/>
              </a:ext>
            </a:extLst>
          </p:cNvPr>
          <p:cNvSpPr/>
          <p:nvPr/>
        </p:nvSpPr>
        <p:spPr>
          <a:xfrm>
            <a:off x="6577351" y="2807911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EB1F8632-3CBE-2DE4-D1D1-07FBAAFE98C2}"/>
              </a:ext>
            </a:extLst>
          </p:cNvPr>
          <p:cNvSpPr/>
          <p:nvPr/>
        </p:nvSpPr>
        <p:spPr>
          <a:xfrm>
            <a:off x="3740931" y="335814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AB0A8A5-7DE0-3BCB-31B4-EFE5550A1B28}"/>
              </a:ext>
            </a:extLst>
          </p:cNvPr>
          <p:cNvSpPr/>
          <p:nvPr/>
        </p:nvSpPr>
        <p:spPr>
          <a:xfrm>
            <a:off x="4304811" y="335814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F1B897C-3223-9710-482F-F3C27240F52C}"/>
              </a:ext>
            </a:extLst>
          </p:cNvPr>
          <p:cNvSpPr/>
          <p:nvPr/>
        </p:nvSpPr>
        <p:spPr>
          <a:xfrm>
            <a:off x="4876964" y="281406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4BB76CE-9CA3-EA53-3EE0-9D8FF439B91A}"/>
              </a:ext>
            </a:extLst>
          </p:cNvPr>
          <p:cNvSpPr/>
          <p:nvPr/>
        </p:nvSpPr>
        <p:spPr>
          <a:xfrm>
            <a:off x="4876964" y="3358140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6C0C93A-D5B3-628A-3B52-B930A88D0771}"/>
              </a:ext>
            </a:extLst>
          </p:cNvPr>
          <p:cNvSpPr/>
          <p:nvPr/>
        </p:nvSpPr>
        <p:spPr>
          <a:xfrm>
            <a:off x="6005198" y="336164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54D08EFF-2111-7C5C-E1D0-4FC270207BCE}"/>
              </a:ext>
            </a:extLst>
          </p:cNvPr>
          <p:cNvSpPr/>
          <p:nvPr/>
        </p:nvSpPr>
        <p:spPr>
          <a:xfrm>
            <a:off x="3176969" y="335814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FD16770F-0016-C781-6870-CF19EA39A54D}"/>
              </a:ext>
            </a:extLst>
          </p:cNvPr>
          <p:cNvSpPr/>
          <p:nvPr/>
        </p:nvSpPr>
        <p:spPr>
          <a:xfrm>
            <a:off x="3185242" y="387417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5704AF0E-5C50-7B2B-F561-DDF47FC63437}"/>
              </a:ext>
            </a:extLst>
          </p:cNvPr>
          <p:cNvSpPr/>
          <p:nvPr/>
        </p:nvSpPr>
        <p:spPr>
          <a:xfrm>
            <a:off x="3757705" y="387417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EF82C835-502B-09A8-30A8-CD689538FAF9}"/>
              </a:ext>
            </a:extLst>
          </p:cNvPr>
          <p:cNvSpPr/>
          <p:nvPr/>
        </p:nvSpPr>
        <p:spPr>
          <a:xfrm>
            <a:off x="4309101" y="387576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43089851-571B-9408-DF98-319C29978D54}"/>
              </a:ext>
            </a:extLst>
          </p:cNvPr>
          <p:cNvSpPr/>
          <p:nvPr/>
        </p:nvSpPr>
        <p:spPr>
          <a:xfrm>
            <a:off x="4885547" y="388086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9A4C553C-A742-F40A-CEA1-4A28837AA483}"/>
              </a:ext>
            </a:extLst>
          </p:cNvPr>
          <p:cNvSpPr/>
          <p:nvPr/>
        </p:nvSpPr>
        <p:spPr>
          <a:xfrm>
            <a:off x="5440844" y="387576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9EAAFB59-4B6E-6557-20E9-8E6E3CA5587F}"/>
              </a:ext>
            </a:extLst>
          </p:cNvPr>
          <p:cNvSpPr/>
          <p:nvPr/>
        </p:nvSpPr>
        <p:spPr>
          <a:xfrm>
            <a:off x="544084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2ADD2639-5C76-FF35-6D95-80633846A1B3}"/>
              </a:ext>
            </a:extLst>
          </p:cNvPr>
          <p:cNvSpPr/>
          <p:nvPr/>
        </p:nvSpPr>
        <p:spPr>
          <a:xfrm>
            <a:off x="6004724" y="280995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E942F7EB-80DB-D78C-865A-4AB556B4B86A}"/>
              </a:ext>
            </a:extLst>
          </p:cNvPr>
          <p:cNvSpPr/>
          <p:nvPr/>
        </p:nvSpPr>
        <p:spPr>
          <a:xfrm>
            <a:off x="3176773" y="280791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A5FAEE-EB54-DC16-B4C8-4F166183EE3F}"/>
              </a:ext>
            </a:extLst>
          </p:cNvPr>
          <p:cNvSpPr txBox="1"/>
          <p:nvPr/>
        </p:nvSpPr>
        <p:spPr>
          <a:xfrm>
            <a:off x="3077170" y="4847303"/>
            <a:ext cx="2062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*Compact/Evacuate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084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8C9CE-9334-3D16-6E79-37BE4D23A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D9ED1D-CC07-275B-A3E8-51CE6D5BF020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57149DA-D408-3BF6-109E-A9F0D6CAEF6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5935436-100F-0F2D-E676-DB2A4559A4A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68D1208-DA6B-6915-D838-1872FA4CC00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5F35F19-1493-07F6-66E6-6EED0293E71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F9F9B52-FC48-3FAF-1135-DB5A3A38150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8B954AC4-1597-677E-541D-6D0CF4A5459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ABB0752-0968-0DB7-C712-ACC05991BFBB}"/>
              </a:ext>
            </a:extLst>
          </p:cNvPr>
          <p:cNvSpPr txBox="1"/>
          <p:nvPr/>
        </p:nvSpPr>
        <p:spPr>
          <a:xfrm>
            <a:off x="364803" y="1339138"/>
            <a:ext cx="1174151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Z GC </a:t>
            </a:r>
            <a:endParaRPr 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был включен в Java 11 в качестве экспериментальной функции. Начиная с Java 15, он может использоваться в проде. Это масштабируемый сборщик с низким временем отклика, выполняющий сборку в режиме многопоточности и не останавливающий потоки приложения больше, чем на 10 мс. Важнейший параметр — максимальный размер кучи (-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Xmx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&gt;): в ней должны помещаться все живые объекты и еще оставаться место для выделения памяти.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*21 JDK (As of JDK 24 ZGC is a generational garbage collector. The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ZGenerational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option has been removed.)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Generational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ZGC is enabled with the command-line options -XX:+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UseZGC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-XX:+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ZGenerational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Non-generational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ZGC is enabled with the command-line option -XX:+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UseZGC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4B4295-BCCC-947B-7DE0-C14749E8D8B9}"/>
              </a:ext>
            </a:extLst>
          </p:cNvPr>
          <p:cNvSpPr txBox="1"/>
          <p:nvPr/>
        </p:nvSpPr>
        <p:spPr>
          <a:xfrm>
            <a:off x="364803" y="5569926"/>
            <a:ext cx="796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3847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ZGC works well with heap sizes from a few hundred megabytes to 16TB.</a:t>
            </a:r>
          </a:p>
        </p:txBody>
      </p:sp>
      <p:sp>
        <p:nvSpPr>
          <p:cNvPr id="15" name="TextBox 14">
            <a:hlinkClick r:id="rId2"/>
            <a:extLst>
              <a:ext uri="{FF2B5EF4-FFF2-40B4-BE49-F238E27FC236}">
                <a16:creationId xmlns:a16="http://schemas.microsoft.com/office/drawing/2014/main" id="{933A671C-893E-6B59-4F65-DF2A1FF67DF8}"/>
              </a:ext>
            </a:extLst>
          </p:cNvPr>
          <p:cNvSpPr txBox="1"/>
          <p:nvPr/>
        </p:nvSpPr>
        <p:spPr>
          <a:xfrm>
            <a:off x="5824794" y="6415549"/>
            <a:ext cx="6151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JDK 24 The Z Garbage Collector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883D95C-EE55-ADDE-326D-7379FCF464EC}"/>
              </a:ext>
            </a:extLst>
          </p:cNvPr>
          <p:cNvSpPr/>
          <p:nvPr/>
        </p:nvSpPr>
        <p:spPr>
          <a:xfrm>
            <a:off x="13564837" y="-2462188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E0D4549-4F8E-337D-B4C9-4BC0B01E5E1E}"/>
              </a:ext>
            </a:extLst>
          </p:cNvPr>
          <p:cNvSpPr/>
          <p:nvPr/>
        </p:nvSpPr>
        <p:spPr>
          <a:xfrm>
            <a:off x="14800751" y="-8049629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DA21A66-D300-C16C-352C-52A81BC0C8BB}"/>
              </a:ext>
            </a:extLst>
          </p:cNvPr>
          <p:cNvSpPr/>
          <p:nvPr/>
        </p:nvSpPr>
        <p:spPr>
          <a:xfrm>
            <a:off x="15364631" y="-8049629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856AE96-AD80-2DBE-7A41-F8856EC7E4FD}"/>
              </a:ext>
            </a:extLst>
          </p:cNvPr>
          <p:cNvSpPr/>
          <p:nvPr/>
        </p:nvSpPr>
        <p:spPr>
          <a:xfrm>
            <a:off x="17620151" y="-60125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D987BCA-38C6-A1FA-7DF9-2DD92E9749D4}"/>
              </a:ext>
            </a:extLst>
          </p:cNvPr>
          <p:cNvSpPr/>
          <p:nvPr/>
        </p:nvSpPr>
        <p:spPr>
          <a:xfrm>
            <a:off x="23289870" y="-30356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2BD1AB1-4B57-3890-EA16-4BBC006B8D87}"/>
              </a:ext>
            </a:extLst>
          </p:cNvPr>
          <p:cNvSpPr/>
          <p:nvPr/>
        </p:nvSpPr>
        <p:spPr>
          <a:xfrm>
            <a:off x="23853750" y="-30356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C38D352-7C22-5B5C-F0B0-571449582EC5}"/>
              </a:ext>
            </a:extLst>
          </p:cNvPr>
          <p:cNvSpPr/>
          <p:nvPr/>
        </p:nvSpPr>
        <p:spPr>
          <a:xfrm>
            <a:off x="24417630" y="-3035685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A9271C9-3048-0088-FE0F-E874FBF9CEA7}"/>
              </a:ext>
            </a:extLst>
          </p:cNvPr>
          <p:cNvSpPr/>
          <p:nvPr/>
        </p:nvSpPr>
        <p:spPr>
          <a:xfrm>
            <a:off x="14800751" y="-7514858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DE72165-1318-579A-283B-0BBD03404BA6}"/>
              </a:ext>
            </a:extLst>
          </p:cNvPr>
          <p:cNvSpPr/>
          <p:nvPr/>
        </p:nvSpPr>
        <p:spPr>
          <a:xfrm>
            <a:off x="15364631" y="-7514858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CBB4E91B-71AF-D17A-FF2A-02856685FCEC}"/>
              </a:ext>
            </a:extLst>
          </p:cNvPr>
          <p:cNvSpPr/>
          <p:nvPr/>
        </p:nvSpPr>
        <p:spPr>
          <a:xfrm>
            <a:off x="17620151" y="-54777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D42AA37-1D43-864C-A85D-5670F39F1848}"/>
              </a:ext>
            </a:extLst>
          </p:cNvPr>
          <p:cNvSpPr/>
          <p:nvPr/>
        </p:nvSpPr>
        <p:spPr>
          <a:xfrm>
            <a:off x="24468333" y="-601250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172E7CAD-9EC8-0C4B-B1E4-26D7B362A487}"/>
              </a:ext>
            </a:extLst>
          </p:cNvPr>
          <p:cNvSpPr/>
          <p:nvPr/>
        </p:nvSpPr>
        <p:spPr>
          <a:xfrm>
            <a:off x="21173782" y="-5153199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CA82A63-9C0B-A54E-3153-5F9EC6631122}"/>
              </a:ext>
            </a:extLst>
          </p:cNvPr>
          <p:cNvSpPr/>
          <p:nvPr/>
        </p:nvSpPr>
        <p:spPr>
          <a:xfrm>
            <a:off x="28652859" y="-340501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0E27D897-85C7-1670-AF75-775BB34557B4}"/>
              </a:ext>
            </a:extLst>
          </p:cNvPr>
          <p:cNvSpPr/>
          <p:nvPr/>
        </p:nvSpPr>
        <p:spPr>
          <a:xfrm>
            <a:off x="29216739" y="-3405017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61B27A9-7C77-52DB-DF51-44150AF4616D}"/>
              </a:ext>
            </a:extLst>
          </p:cNvPr>
          <p:cNvSpPr/>
          <p:nvPr/>
        </p:nvSpPr>
        <p:spPr>
          <a:xfrm>
            <a:off x="29780619" y="-3405017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C968944-5247-A0FF-63B2-F52D3CF1F94C}"/>
              </a:ext>
            </a:extLst>
          </p:cNvPr>
          <p:cNvSpPr/>
          <p:nvPr/>
        </p:nvSpPr>
        <p:spPr>
          <a:xfrm>
            <a:off x="14800751" y="-6980087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A0211641-5250-DA94-EA2A-E8E5CC02891E}"/>
              </a:ext>
            </a:extLst>
          </p:cNvPr>
          <p:cNvSpPr/>
          <p:nvPr/>
        </p:nvSpPr>
        <p:spPr>
          <a:xfrm>
            <a:off x="15364631" y="-6980087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40683A16-0935-D6DE-916C-BD3A61D317E5}"/>
              </a:ext>
            </a:extLst>
          </p:cNvPr>
          <p:cNvSpPr/>
          <p:nvPr/>
        </p:nvSpPr>
        <p:spPr>
          <a:xfrm>
            <a:off x="17620151" y="-494296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845CB8D8-EDBB-7D92-276B-4EB0C07BD964}"/>
              </a:ext>
            </a:extLst>
          </p:cNvPr>
          <p:cNvSpPr/>
          <p:nvPr/>
        </p:nvSpPr>
        <p:spPr>
          <a:xfrm>
            <a:off x="24468333" y="-54777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EB2C1A0A-BEA7-6D5B-E26B-1FCEF56CE001}"/>
              </a:ext>
            </a:extLst>
          </p:cNvPr>
          <p:cNvSpPr/>
          <p:nvPr/>
        </p:nvSpPr>
        <p:spPr>
          <a:xfrm>
            <a:off x="25032213" y="-54777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CF79F696-CB6E-94C9-45F8-8583941C269E}"/>
              </a:ext>
            </a:extLst>
          </p:cNvPr>
          <p:cNvSpPr/>
          <p:nvPr/>
        </p:nvSpPr>
        <p:spPr>
          <a:xfrm>
            <a:off x="21737662" y="-4618428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32F771CF-4950-B5C7-3685-AFBB7BF12DC2}"/>
              </a:ext>
            </a:extLst>
          </p:cNvPr>
          <p:cNvSpPr/>
          <p:nvPr/>
        </p:nvSpPr>
        <p:spPr>
          <a:xfrm>
            <a:off x="28652859" y="-287024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7E0ED6AC-D4CC-CA35-7D9C-811D9582FA62}"/>
              </a:ext>
            </a:extLst>
          </p:cNvPr>
          <p:cNvSpPr/>
          <p:nvPr/>
        </p:nvSpPr>
        <p:spPr>
          <a:xfrm>
            <a:off x="29216739" y="-287024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B8D3FC1-71BF-716E-1A2A-A131271D9753}"/>
              </a:ext>
            </a:extLst>
          </p:cNvPr>
          <p:cNvSpPr/>
          <p:nvPr/>
        </p:nvSpPr>
        <p:spPr>
          <a:xfrm>
            <a:off x="29780619" y="-2870246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00BEC6D-3411-5BBD-64D9-5CC306D11AB4}"/>
              </a:ext>
            </a:extLst>
          </p:cNvPr>
          <p:cNvSpPr/>
          <p:nvPr/>
        </p:nvSpPr>
        <p:spPr>
          <a:xfrm>
            <a:off x="24468333" y="-65513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4BE0C799-60E7-6EC6-3623-0D4DAE9C92F4}"/>
              </a:ext>
            </a:extLst>
          </p:cNvPr>
          <p:cNvSpPr/>
          <p:nvPr/>
        </p:nvSpPr>
        <p:spPr>
          <a:xfrm>
            <a:off x="25032213" y="-65513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48D9CD37-A5F9-B25F-2B6C-53BE718E0C42}"/>
              </a:ext>
            </a:extLst>
          </p:cNvPr>
          <p:cNvSpPr/>
          <p:nvPr/>
        </p:nvSpPr>
        <p:spPr>
          <a:xfrm>
            <a:off x="21737662" y="-569208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22D24E68-BEE4-E73C-371F-9E062B742A35}"/>
              </a:ext>
            </a:extLst>
          </p:cNvPr>
          <p:cNvSpPr/>
          <p:nvPr/>
        </p:nvSpPr>
        <p:spPr>
          <a:xfrm>
            <a:off x="22725990" y="-303979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68F03993-0A81-8786-1D41-51648615400A}"/>
              </a:ext>
            </a:extLst>
          </p:cNvPr>
          <p:cNvSpPr/>
          <p:nvPr/>
        </p:nvSpPr>
        <p:spPr>
          <a:xfrm>
            <a:off x="13519117" y="7426683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EE41B4FE-6629-42F7-6C4D-5D72E733516E}"/>
              </a:ext>
            </a:extLst>
          </p:cNvPr>
          <p:cNvSpPr/>
          <p:nvPr/>
        </p:nvSpPr>
        <p:spPr>
          <a:xfrm>
            <a:off x="15886600" y="11763725"/>
            <a:ext cx="225841" cy="2067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0A047C04-5D9E-A48D-393A-DD362E460109}"/>
              </a:ext>
            </a:extLst>
          </p:cNvPr>
          <p:cNvSpPr/>
          <p:nvPr/>
        </p:nvSpPr>
        <p:spPr>
          <a:xfrm>
            <a:off x="16446671" y="1176372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3F1B47B0-A91F-3BE0-345E-FDCED99BC312}"/>
              </a:ext>
            </a:extLst>
          </p:cNvPr>
          <p:cNvSpPr/>
          <p:nvPr/>
        </p:nvSpPr>
        <p:spPr>
          <a:xfrm>
            <a:off x="17010551" y="1176372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B908BE4B-9634-ACCD-2525-35678A6D9EA7}"/>
              </a:ext>
            </a:extLst>
          </p:cNvPr>
          <p:cNvSpPr/>
          <p:nvPr/>
        </p:nvSpPr>
        <p:spPr>
          <a:xfrm>
            <a:off x="19965939" y="476974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3011F61F-4A8D-9232-8443-248E723310F9}"/>
              </a:ext>
            </a:extLst>
          </p:cNvPr>
          <p:cNvSpPr/>
          <p:nvPr/>
        </p:nvSpPr>
        <p:spPr>
          <a:xfrm>
            <a:off x="20529819" y="476974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865B9CAD-07C6-BBB4-EB59-2EB5ED9ECEE4}"/>
              </a:ext>
            </a:extLst>
          </p:cNvPr>
          <p:cNvSpPr/>
          <p:nvPr/>
        </p:nvSpPr>
        <p:spPr>
          <a:xfrm>
            <a:off x="21093699" y="4769740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67CE8D2B-90F9-4F63-F149-DE7C30217EE1}"/>
              </a:ext>
            </a:extLst>
          </p:cNvPr>
          <p:cNvSpPr/>
          <p:nvPr/>
        </p:nvSpPr>
        <p:spPr>
          <a:xfrm>
            <a:off x="15882791" y="1231006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D9FA352D-6D27-7E8B-21F2-F7A42944CF5F}"/>
              </a:ext>
            </a:extLst>
          </p:cNvPr>
          <p:cNvSpPr/>
          <p:nvPr/>
        </p:nvSpPr>
        <p:spPr>
          <a:xfrm>
            <a:off x="16157984" y="11989258"/>
            <a:ext cx="233572" cy="19905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7709C0A2-90B5-E13F-0B7F-ED52D3630775}"/>
              </a:ext>
            </a:extLst>
          </p:cNvPr>
          <p:cNvSpPr/>
          <p:nvPr/>
        </p:nvSpPr>
        <p:spPr>
          <a:xfrm>
            <a:off x="16446671" y="1231006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E11BE086-A566-E211-D433-0B58B5F417D8}"/>
              </a:ext>
            </a:extLst>
          </p:cNvPr>
          <p:cNvSpPr/>
          <p:nvPr/>
        </p:nvSpPr>
        <p:spPr>
          <a:xfrm>
            <a:off x="12981694" y="1242024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C03B9AA5-60CC-678A-8E19-A107198A6222}"/>
              </a:ext>
            </a:extLst>
          </p:cNvPr>
          <p:cNvSpPr/>
          <p:nvPr/>
        </p:nvSpPr>
        <p:spPr>
          <a:xfrm>
            <a:off x="28547304" y="12494377"/>
            <a:ext cx="164592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601D6565-9EA5-587D-832A-DFE38FB38ED7}"/>
              </a:ext>
            </a:extLst>
          </p:cNvPr>
          <p:cNvSpPr/>
          <p:nvPr/>
        </p:nvSpPr>
        <p:spPr>
          <a:xfrm>
            <a:off x="28867344" y="821330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A386C0FE-507F-9556-91E3-D9B346C9ED66}"/>
              </a:ext>
            </a:extLst>
          </p:cNvPr>
          <p:cNvSpPr/>
          <p:nvPr/>
        </p:nvSpPr>
        <p:spPr>
          <a:xfrm>
            <a:off x="19965939" y="530451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34084DED-8ADC-D813-85C9-42370948E1EF}"/>
              </a:ext>
            </a:extLst>
          </p:cNvPr>
          <p:cNvSpPr/>
          <p:nvPr/>
        </p:nvSpPr>
        <p:spPr>
          <a:xfrm>
            <a:off x="20529819" y="530451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59" name="Прямоугольник 58">
            <a:extLst>
              <a:ext uri="{FF2B5EF4-FFF2-40B4-BE49-F238E27FC236}">
                <a16:creationId xmlns:a16="http://schemas.microsoft.com/office/drawing/2014/main" id="{692767D2-0CA1-83C8-8E66-C983998E007B}"/>
              </a:ext>
            </a:extLst>
          </p:cNvPr>
          <p:cNvSpPr/>
          <p:nvPr/>
        </p:nvSpPr>
        <p:spPr>
          <a:xfrm>
            <a:off x="24417630" y="1228358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E9DE3390-089E-64AD-DD8E-D3802D08C522}"/>
              </a:ext>
            </a:extLst>
          </p:cNvPr>
          <p:cNvSpPr/>
          <p:nvPr/>
        </p:nvSpPr>
        <p:spPr>
          <a:xfrm>
            <a:off x="16159599" y="11762365"/>
            <a:ext cx="233572" cy="2081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61" name="Прямоугольник 60">
            <a:extLst>
              <a:ext uri="{FF2B5EF4-FFF2-40B4-BE49-F238E27FC236}">
                <a16:creationId xmlns:a16="http://schemas.microsoft.com/office/drawing/2014/main" id="{5754DB03-CA6D-13CF-5256-D64AD5E338AB}"/>
              </a:ext>
            </a:extLst>
          </p:cNvPr>
          <p:cNvSpPr/>
          <p:nvPr/>
        </p:nvSpPr>
        <p:spPr>
          <a:xfrm>
            <a:off x="25545390" y="1228358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2336FE0B-0953-68E5-C7F8-23D89A2B2206}"/>
              </a:ext>
            </a:extLst>
          </p:cNvPr>
          <p:cNvSpPr/>
          <p:nvPr/>
        </p:nvSpPr>
        <p:spPr>
          <a:xfrm>
            <a:off x="26109270" y="1228002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3" name="Прямоугольник 62">
            <a:extLst>
              <a:ext uri="{FF2B5EF4-FFF2-40B4-BE49-F238E27FC236}">
                <a16:creationId xmlns:a16="http://schemas.microsoft.com/office/drawing/2014/main" id="{3544E873-06A5-39C8-13B1-B1A483C9C516}"/>
              </a:ext>
            </a:extLst>
          </p:cNvPr>
          <p:cNvSpPr/>
          <p:nvPr/>
        </p:nvSpPr>
        <p:spPr>
          <a:xfrm>
            <a:off x="17025054" y="1231006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D0A8EF5F-F58F-09EC-B752-D9899D185D50}"/>
              </a:ext>
            </a:extLst>
          </p:cNvPr>
          <p:cNvSpPr/>
          <p:nvPr/>
        </p:nvSpPr>
        <p:spPr>
          <a:xfrm>
            <a:off x="15886423" y="11989258"/>
            <a:ext cx="225840" cy="19905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39E6E921-24E8-1B0F-3DA9-34892AB6254E}"/>
              </a:ext>
            </a:extLst>
          </p:cNvPr>
          <p:cNvSpPr/>
          <p:nvPr/>
        </p:nvSpPr>
        <p:spPr>
          <a:xfrm>
            <a:off x="29431224" y="8213308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E8D50E7C-713D-9053-67CB-E52B8E5758C0}"/>
              </a:ext>
            </a:extLst>
          </p:cNvPr>
          <p:cNvSpPr/>
          <p:nvPr/>
        </p:nvSpPr>
        <p:spPr>
          <a:xfrm>
            <a:off x="19965939" y="5839282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CA47FF47-E255-6F2C-19A2-8A065705E30F}"/>
              </a:ext>
            </a:extLst>
          </p:cNvPr>
          <p:cNvSpPr/>
          <p:nvPr/>
        </p:nvSpPr>
        <p:spPr>
          <a:xfrm>
            <a:off x="20529819" y="5839282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68" name="Прямоугольник 67">
            <a:extLst>
              <a:ext uri="{FF2B5EF4-FFF2-40B4-BE49-F238E27FC236}">
                <a16:creationId xmlns:a16="http://schemas.microsoft.com/office/drawing/2014/main" id="{FD25D663-B3B6-6C61-6C7A-730981D6BB11}"/>
              </a:ext>
            </a:extLst>
          </p:cNvPr>
          <p:cNvSpPr/>
          <p:nvPr/>
        </p:nvSpPr>
        <p:spPr>
          <a:xfrm>
            <a:off x="12981694" y="1188136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9" name="Прямоугольник 68">
            <a:extLst>
              <a:ext uri="{FF2B5EF4-FFF2-40B4-BE49-F238E27FC236}">
                <a16:creationId xmlns:a16="http://schemas.microsoft.com/office/drawing/2014/main" id="{C80AFFFC-CFA4-5FAA-6398-F6E0E1B533FE}"/>
              </a:ext>
            </a:extLst>
          </p:cNvPr>
          <p:cNvSpPr/>
          <p:nvPr/>
        </p:nvSpPr>
        <p:spPr>
          <a:xfrm>
            <a:off x="21232104" y="1018765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70" name="Прямоугольник 69">
            <a:extLst>
              <a:ext uri="{FF2B5EF4-FFF2-40B4-BE49-F238E27FC236}">
                <a16:creationId xmlns:a16="http://schemas.microsoft.com/office/drawing/2014/main" id="{C58DACB0-4809-4731-15AE-5D05F597FF51}"/>
              </a:ext>
            </a:extLst>
          </p:cNvPr>
          <p:cNvSpPr/>
          <p:nvPr/>
        </p:nvSpPr>
        <p:spPr>
          <a:xfrm>
            <a:off x="21795984" y="1018765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71" name="Прямоугольник 70">
            <a:extLst>
              <a:ext uri="{FF2B5EF4-FFF2-40B4-BE49-F238E27FC236}">
                <a16:creationId xmlns:a16="http://schemas.microsoft.com/office/drawing/2014/main" id="{8860C8D5-212E-6B82-8F0E-0543867A6EEB}"/>
              </a:ext>
            </a:extLst>
          </p:cNvPr>
          <p:cNvSpPr/>
          <p:nvPr/>
        </p:nvSpPr>
        <p:spPr>
          <a:xfrm>
            <a:off x="22359864" y="1018765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cxnSp>
        <p:nvCxnSpPr>
          <p:cNvPr id="72" name="Прямая соединительная линия 71">
            <a:extLst>
              <a:ext uri="{FF2B5EF4-FFF2-40B4-BE49-F238E27FC236}">
                <a16:creationId xmlns:a16="http://schemas.microsoft.com/office/drawing/2014/main" id="{E77D8BC5-8308-C3E1-94EC-6062FEDF3E88}"/>
              </a:ext>
            </a:extLst>
          </p:cNvPr>
          <p:cNvCxnSpPr>
            <a:cxnSpLocks/>
          </p:cNvCxnSpPr>
          <p:nvPr/>
        </p:nvCxnSpPr>
        <p:spPr>
          <a:xfrm>
            <a:off x="25573233" y="-6017582"/>
            <a:ext cx="0" cy="462426"/>
          </a:xfrm>
          <a:prstGeom prst="line">
            <a:avLst/>
          </a:prstGeom>
          <a:ln w="5715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единительная линия 72">
            <a:extLst>
              <a:ext uri="{FF2B5EF4-FFF2-40B4-BE49-F238E27FC236}">
                <a16:creationId xmlns:a16="http://schemas.microsoft.com/office/drawing/2014/main" id="{BA09EC15-583D-237F-A5CF-23CC3AE3437F}"/>
              </a:ext>
            </a:extLst>
          </p:cNvPr>
          <p:cNvCxnSpPr>
            <a:cxnSpLocks/>
          </p:cNvCxnSpPr>
          <p:nvPr/>
        </p:nvCxnSpPr>
        <p:spPr>
          <a:xfrm>
            <a:off x="24371910" y="-2553945"/>
            <a:ext cx="563880" cy="0"/>
          </a:xfrm>
          <a:prstGeom prst="line">
            <a:avLst/>
          </a:prstGeom>
          <a:ln w="11430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F970E2F1-F396-3485-7F93-D3618654B104}"/>
              </a:ext>
            </a:extLst>
          </p:cNvPr>
          <p:cNvCxnSpPr>
            <a:cxnSpLocks/>
          </p:cNvCxnSpPr>
          <p:nvPr/>
        </p:nvCxnSpPr>
        <p:spPr>
          <a:xfrm>
            <a:off x="30298779" y="-2927351"/>
            <a:ext cx="563880" cy="0"/>
          </a:xfrm>
          <a:prstGeom prst="line">
            <a:avLst/>
          </a:prstGeom>
          <a:ln w="11430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76EA7E1-373A-71AF-853E-E2E5F2EB4F5F}"/>
              </a:ext>
            </a:extLst>
          </p:cNvPr>
          <p:cNvSpPr txBox="1"/>
          <p:nvPr/>
        </p:nvSpPr>
        <p:spPr>
          <a:xfrm>
            <a:off x="13564837" y="-2870246"/>
            <a:ext cx="58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G1</a:t>
            </a:r>
            <a:endParaRPr lang="en-GB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F3FC6CA-08FA-23EA-6C2A-CD21F6FD577E}"/>
              </a:ext>
            </a:extLst>
          </p:cNvPr>
          <p:cNvSpPr txBox="1"/>
          <p:nvPr/>
        </p:nvSpPr>
        <p:spPr>
          <a:xfrm>
            <a:off x="13536160" y="7057351"/>
            <a:ext cx="58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Z GC</a:t>
            </a:r>
            <a:endParaRPr lang="en-GB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Прямоугольник 76">
            <a:extLst>
              <a:ext uri="{FF2B5EF4-FFF2-40B4-BE49-F238E27FC236}">
                <a16:creationId xmlns:a16="http://schemas.microsoft.com/office/drawing/2014/main" id="{4E0DEB7B-0CF0-1516-7E1B-A0F7E33807BE}"/>
              </a:ext>
            </a:extLst>
          </p:cNvPr>
          <p:cNvSpPr/>
          <p:nvPr/>
        </p:nvSpPr>
        <p:spPr>
          <a:xfrm>
            <a:off x="28294379" y="820975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78" name="Прямоугольник 77">
            <a:extLst>
              <a:ext uri="{FF2B5EF4-FFF2-40B4-BE49-F238E27FC236}">
                <a16:creationId xmlns:a16="http://schemas.microsoft.com/office/drawing/2014/main" id="{D396A2CD-FFE4-0D58-35C9-7B6F2580847B}"/>
              </a:ext>
            </a:extLst>
          </p:cNvPr>
          <p:cNvSpPr/>
          <p:nvPr/>
        </p:nvSpPr>
        <p:spPr>
          <a:xfrm>
            <a:off x="24990595" y="1228358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3662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1430E-A4C1-6AEB-C559-FFAB791B7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B4EF31-9045-524B-B366-6CD8189056E4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A55E6D9-C631-616E-95FA-7ECAEA2AA44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FFDB091-D4BC-6D77-9C40-AA2C68302F4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B4FF59D-3BD2-D9EC-968F-A4F064E9105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0270B50-D445-DAB3-2026-D0A3F178717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62D164D-D379-2068-4819-5F559BA81AC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88C225A-AD7B-9A13-5FC6-A92BB4C84D3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D77C210-A9C7-4006-171D-411AB7909A41}"/>
              </a:ext>
            </a:extLst>
          </p:cNvPr>
          <p:cNvSpPr/>
          <p:nvPr/>
        </p:nvSpPr>
        <p:spPr>
          <a:xfrm>
            <a:off x="5890369" y="1648183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85D70C1-7513-8BA4-A14C-DD2602EF6584}"/>
              </a:ext>
            </a:extLst>
          </p:cNvPr>
          <p:cNvSpPr/>
          <p:nvPr/>
        </p:nvSpPr>
        <p:spPr>
          <a:xfrm>
            <a:off x="5998523" y="181074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F916398-6706-B0EE-14A5-3C4361B47549}"/>
              </a:ext>
            </a:extLst>
          </p:cNvPr>
          <p:cNvSpPr/>
          <p:nvPr/>
        </p:nvSpPr>
        <p:spPr>
          <a:xfrm>
            <a:off x="6562403" y="181074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F0E093A-AA7E-B360-2283-1FD9FAFA3244}"/>
              </a:ext>
            </a:extLst>
          </p:cNvPr>
          <p:cNvSpPr/>
          <p:nvPr/>
        </p:nvSpPr>
        <p:spPr>
          <a:xfrm>
            <a:off x="7126283" y="1810743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D606095-E8C6-E494-987D-FB087A146E41}"/>
              </a:ext>
            </a:extLst>
          </p:cNvPr>
          <p:cNvSpPr/>
          <p:nvPr/>
        </p:nvSpPr>
        <p:spPr>
          <a:xfrm>
            <a:off x="9945683" y="181074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7594DCE-8541-322A-6F9F-CFFD7F79B35A}"/>
              </a:ext>
            </a:extLst>
          </p:cNvPr>
          <p:cNvSpPr/>
          <p:nvPr/>
        </p:nvSpPr>
        <p:spPr>
          <a:xfrm>
            <a:off x="10509563" y="1810743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A1E0741-3AD4-770B-B22C-FA337FE58371}"/>
              </a:ext>
            </a:extLst>
          </p:cNvPr>
          <p:cNvSpPr/>
          <p:nvPr/>
        </p:nvSpPr>
        <p:spPr>
          <a:xfrm>
            <a:off x="11073443" y="1810743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0C9BEDA-C519-4C56-70B0-9680DBB5719C}"/>
              </a:ext>
            </a:extLst>
          </p:cNvPr>
          <p:cNvSpPr/>
          <p:nvPr/>
        </p:nvSpPr>
        <p:spPr>
          <a:xfrm>
            <a:off x="5998523" y="234551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096D122-E439-81B4-3D0D-F2073A6C5999}"/>
              </a:ext>
            </a:extLst>
          </p:cNvPr>
          <p:cNvSpPr/>
          <p:nvPr/>
        </p:nvSpPr>
        <p:spPr>
          <a:xfrm>
            <a:off x="6562403" y="234551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376F8AB-27E3-E14B-2193-F48A58198EDB}"/>
              </a:ext>
            </a:extLst>
          </p:cNvPr>
          <p:cNvSpPr/>
          <p:nvPr/>
        </p:nvSpPr>
        <p:spPr>
          <a:xfrm>
            <a:off x="7126283" y="234551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4C67538-47DD-C36B-AEB6-BC70795B95BA}"/>
              </a:ext>
            </a:extLst>
          </p:cNvPr>
          <p:cNvSpPr/>
          <p:nvPr/>
        </p:nvSpPr>
        <p:spPr>
          <a:xfrm>
            <a:off x="7690163" y="234551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456B3A5-9FC4-8993-2AC3-CE9D73D30DE5}"/>
              </a:ext>
            </a:extLst>
          </p:cNvPr>
          <p:cNvSpPr/>
          <p:nvPr/>
        </p:nvSpPr>
        <p:spPr>
          <a:xfrm>
            <a:off x="8254043" y="2345514"/>
            <a:ext cx="108204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2ACD684-76E8-3B68-A865-4C5E669BAA7B}"/>
              </a:ext>
            </a:extLst>
          </p:cNvPr>
          <p:cNvSpPr/>
          <p:nvPr/>
        </p:nvSpPr>
        <p:spPr>
          <a:xfrm>
            <a:off x="9381803" y="2345514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140052DB-3EF9-3F29-6708-DBA2F3ECBA1E}"/>
              </a:ext>
            </a:extLst>
          </p:cNvPr>
          <p:cNvSpPr/>
          <p:nvPr/>
        </p:nvSpPr>
        <p:spPr>
          <a:xfrm>
            <a:off x="9945683" y="234551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86B709C4-6D8E-0EC5-27BC-D447AFC793B6}"/>
              </a:ext>
            </a:extLst>
          </p:cNvPr>
          <p:cNvSpPr/>
          <p:nvPr/>
        </p:nvSpPr>
        <p:spPr>
          <a:xfrm>
            <a:off x="10509563" y="2345514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CD0E9BD0-D0D1-C715-8BA5-F3A37CB24CBF}"/>
              </a:ext>
            </a:extLst>
          </p:cNvPr>
          <p:cNvSpPr/>
          <p:nvPr/>
        </p:nvSpPr>
        <p:spPr>
          <a:xfrm>
            <a:off x="5998523" y="28802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4942D911-E020-9DBF-E712-3540AC4E3D03}"/>
              </a:ext>
            </a:extLst>
          </p:cNvPr>
          <p:cNvSpPr/>
          <p:nvPr/>
        </p:nvSpPr>
        <p:spPr>
          <a:xfrm>
            <a:off x="6562403" y="28802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5A756FA7-6111-24FD-72A5-18A11326C3C1}"/>
              </a:ext>
            </a:extLst>
          </p:cNvPr>
          <p:cNvSpPr/>
          <p:nvPr/>
        </p:nvSpPr>
        <p:spPr>
          <a:xfrm>
            <a:off x="7126283" y="28802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EF35F1DD-C120-D543-A475-7D30744F2106}"/>
              </a:ext>
            </a:extLst>
          </p:cNvPr>
          <p:cNvSpPr/>
          <p:nvPr/>
        </p:nvSpPr>
        <p:spPr>
          <a:xfrm>
            <a:off x="7690163" y="28802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8AAEE5B-0425-E45E-9486-3CF45C32DABC}"/>
              </a:ext>
            </a:extLst>
          </p:cNvPr>
          <p:cNvSpPr/>
          <p:nvPr/>
        </p:nvSpPr>
        <p:spPr>
          <a:xfrm>
            <a:off x="8254043" y="28802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6E94F798-705C-CBF7-BC4F-52B7F69F4FB4}"/>
              </a:ext>
            </a:extLst>
          </p:cNvPr>
          <p:cNvSpPr/>
          <p:nvPr/>
        </p:nvSpPr>
        <p:spPr>
          <a:xfrm>
            <a:off x="8817923" y="28802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8C8EEFB2-D94B-C7D0-3BA0-CE7A28D746C5}"/>
              </a:ext>
            </a:extLst>
          </p:cNvPr>
          <p:cNvSpPr/>
          <p:nvPr/>
        </p:nvSpPr>
        <p:spPr>
          <a:xfrm>
            <a:off x="9381803" y="28802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FF72F242-7633-0CF3-9AFA-384F791D580C}"/>
              </a:ext>
            </a:extLst>
          </p:cNvPr>
          <p:cNvSpPr/>
          <p:nvPr/>
        </p:nvSpPr>
        <p:spPr>
          <a:xfrm>
            <a:off x="9945683" y="2880285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9887831B-8B93-1355-B778-91A1DBAD2C40}"/>
              </a:ext>
            </a:extLst>
          </p:cNvPr>
          <p:cNvSpPr/>
          <p:nvPr/>
        </p:nvSpPr>
        <p:spPr>
          <a:xfrm>
            <a:off x="10509563" y="2880285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B7305E0-E49E-00FF-B8AD-21BAB11DD213}"/>
              </a:ext>
            </a:extLst>
          </p:cNvPr>
          <p:cNvSpPr/>
          <p:nvPr/>
        </p:nvSpPr>
        <p:spPr>
          <a:xfrm>
            <a:off x="7690163" y="18066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8575636D-AC22-229A-80D3-BCA5CF2FAC85}"/>
              </a:ext>
            </a:extLst>
          </p:cNvPr>
          <p:cNvSpPr/>
          <p:nvPr/>
        </p:nvSpPr>
        <p:spPr>
          <a:xfrm>
            <a:off x="8254043" y="18066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41956C9C-B7F5-ED69-CEE5-2F24303F332A}"/>
              </a:ext>
            </a:extLst>
          </p:cNvPr>
          <p:cNvSpPr/>
          <p:nvPr/>
        </p:nvSpPr>
        <p:spPr>
          <a:xfrm>
            <a:off x="8817923" y="18066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8442DDC4-C7FD-FFA4-56F9-A0D8BD63C05D}"/>
              </a:ext>
            </a:extLst>
          </p:cNvPr>
          <p:cNvSpPr/>
          <p:nvPr/>
        </p:nvSpPr>
        <p:spPr>
          <a:xfrm>
            <a:off x="9381803" y="180663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403E73BC-4611-D3BB-7EA8-EEE70263A74A}"/>
              </a:ext>
            </a:extLst>
          </p:cNvPr>
          <p:cNvSpPr/>
          <p:nvPr/>
        </p:nvSpPr>
        <p:spPr>
          <a:xfrm>
            <a:off x="5873326" y="4128069"/>
            <a:ext cx="5889194" cy="1770985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685A9982-15FF-DBE0-E78E-AB1CFC514FF1}"/>
              </a:ext>
            </a:extLst>
          </p:cNvPr>
          <p:cNvSpPr/>
          <p:nvPr/>
        </p:nvSpPr>
        <p:spPr>
          <a:xfrm>
            <a:off x="5985289" y="4290630"/>
            <a:ext cx="225841" cy="2067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A05FE22C-96F8-F3C4-4C36-25F45BA39B1C}"/>
              </a:ext>
            </a:extLst>
          </p:cNvPr>
          <p:cNvSpPr/>
          <p:nvPr/>
        </p:nvSpPr>
        <p:spPr>
          <a:xfrm>
            <a:off x="6545360" y="4290629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F5B1A5E3-D94A-7C91-0208-E7A062631989}"/>
              </a:ext>
            </a:extLst>
          </p:cNvPr>
          <p:cNvSpPr/>
          <p:nvPr/>
        </p:nvSpPr>
        <p:spPr>
          <a:xfrm>
            <a:off x="7109240" y="4290629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C0EE674D-B402-8AD8-5F29-4B8D500A9F12}"/>
              </a:ext>
            </a:extLst>
          </p:cNvPr>
          <p:cNvSpPr/>
          <p:nvPr/>
        </p:nvSpPr>
        <p:spPr>
          <a:xfrm>
            <a:off x="9928640" y="4290629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860D4649-45C8-7654-BD2B-58379D86C7AD}"/>
              </a:ext>
            </a:extLst>
          </p:cNvPr>
          <p:cNvSpPr/>
          <p:nvPr/>
        </p:nvSpPr>
        <p:spPr>
          <a:xfrm>
            <a:off x="10492520" y="4290629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CFEDBEEA-5BB5-064E-B864-7EFFC36E3E57}"/>
              </a:ext>
            </a:extLst>
          </p:cNvPr>
          <p:cNvSpPr/>
          <p:nvPr/>
        </p:nvSpPr>
        <p:spPr>
          <a:xfrm>
            <a:off x="11056400" y="4290629"/>
            <a:ext cx="518160" cy="14982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EE698133-CD42-F0E3-49B0-F1A06E90FECE}"/>
              </a:ext>
            </a:extLst>
          </p:cNvPr>
          <p:cNvSpPr/>
          <p:nvPr/>
        </p:nvSpPr>
        <p:spPr>
          <a:xfrm>
            <a:off x="5981480" y="483697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FB9B3C61-F4CD-5CAD-3C47-C16A365ABEF8}"/>
              </a:ext>
            </a:extLst>
          </p:cNvPr>
          <p:cNvSpPr/>
          <p:nvPr/>
        </p:nvSpPr>
        <p:spPr>
          <a:xfrm>
            <a:off x="6256673" y="4516163"/>
            <a:ext cx="233572" cy="19905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ABD69AC3-EEA4-D102-E848-14B9CCF2F534}"/>
              </a:ext>
            </a:extLst>
          </p:cNvPr>
          <p:cNvSpPr/>
          <p:nvPr/>
        </p:nvSpPr>
        <p:spPr>
          <a:xfrm>
            <a:off x="6545360" y="483697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71B2854F-5678-CAB9-606A-939746D8C331}"/>
              </a:ext>
            </a:extLst>
          </p:cNvPr>
          <p:cNvSpPr/>
          <p:nvPr/>
        </p:nvSpPr>
        <p:spPr>
          <a:xfrm>
            <a:off x="7673120" y="482540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D4D65E8C-E4A4-020C-F196-F668C1A21C1C}"/>
              </a:ext>
            </a:extLst>
          </p:cNvPr>
          <p:cNvSpPr/>
          <p:nvPr/>
        </p:nvSpPr>
        <p:spPr>
          <a:xfrm>
            <a:off x="8237000" y="4825400"/>
            <a:ext cx="1645920" cy="4287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endParaRPr lang="en-GB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2200A5E6-94F1-318B-7695-0D3C28E597EA}"/>
              </a:ext>
            </a:extLst>
          </p:cNvPr>
          <p:cNvSpPr/>
          <p:nvPr/>
        </p:nvSpPr>
        <p:spPr>
          <a:xfrm>
            <a:off x="8800880" y="536017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FA61D4FF-36D8-4A8A-7F9E-E932D59497AC}"/>
              </a:ext>
            </a:extLst>
          </p:cNvPr>
          <p:cNvSpPr/>
          <p:nvPr/>
        </p:nvSpPr>
        <p:spPr>
          <a:xfrm>
            <a:off x="9928640" y="482540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9C813EAF-7D7E-3EC8-43EA-174076B09022}"/>
              </a:ext>
            </a:extLst>
          </p:cNvPr>
          <p:cNvSpPr/>
          <p:nvPr/>
        </p:nvSpPr>
        <p:spPr>
          <a:xfrm>
            <a:off x="10492520" y="4825400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81FDDD36-9071-BC86-7963-5A8D3236B1AB}"/>
              </a:ext>
            </a:extLst>
          </p:cNvPr>
          <p:cNvSpPr/>
          <p:nvPr/>
        </p:nvSpPr>
        <p:spPr>
          <a:xfrm>
            <a:off x="5981480" y="536017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E812557B-D663-05F6-AAD8-91C727C90C6C}"/>
              </a:ext>
            </a:extLst>
          </p:cNvPr>
          <p:cNvSpPr/>
          <p:nvPr/>
        </p:nvSpPr>
        <p:spPr>
          <a:xfrm>
            <a:off x="6258288" y="4289270"/>
            <a:ext cx="233572" cy="2081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17EC3701-6412-2EA6-07B4-A8D6FFB080C9}"/>
              </a:ext>
            </a:extLst>
          </p:cNvPr>
          <p:cNvSpPr/>
          <p:nvPr/>
        </p:nvSpPr>
        <p:spPr>
          <a:xfrm>
            <a:off x="7109240" y="536017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52C18A91-3842-4E3F-55D5-D1F73F8E130F}"/>
              </a:ext>
            </a:extLst>
          </p:cNvPr>
          <p:cNvSpPr/>
          <p:nvPr/>
        </p:nvSpPr>
        <p:spPr>
          <a:xfrm>
            <a:off x="7673120" y="535661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59" name="Прямоугольник 58">
            <a:extLst>
              <a:ext uri="{FF2B5EF4-FFF2-40B4-BE49-F238E27FC236}">
                <a16:creationId xmlns:a16="http://schemas.microsoft.com/office/drawing/2014/main" id="{276951DE-6188-C7EA-240D-905928766DA1}"/>
              </a:ext>
            </a:extLst>
          </p:cNvPr>
          <p:cNvSpPr/>
          <p:nvPr/>
        </p:nvSpPr>
        <p:spPr>
          <a:xfrm>
            <a:off x="7123743" y="4836970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7B2648BB-E3C4-A136-A243-7B34A8001FB9}"/>
              </a:ext>
            </a:extLst>
          </p:cNvPr>
          <p:cNvSpPr/>
          <p:nvPr/>
        </p:nvSpPr>
        <p:spPr>
          <a:xfrm>
            <a:off x="5985112" y="4516163"/>
            <a:ext cx="225840" cy="19905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61" name="Прямоугольник 60">
            <a:extLst>
              <a:ext uri="{FF2B5EF4-FFF2-40B4-BE49-F238E27FC236}">
                <a16:creationId xmlns:a16="http://schemas.microsoft.com/office/drawing/2014/main" id="{D1BBF4D9-E69C-83FD-AA1C-B0AE3E59E48D}"/>
              </a:ext>
            </a:extLst>
          </p:cNvPr>
          <p:cNvSpPr/>
          <p:nvPr/>
        </p:nvSpPr>
        <p:spPr>
          <a:xfrm>
            <a:off x="9364760" y="536017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21977A1E-DD71-31EE-C329-368BF5E465D0}"/>
              </a:ext>
            </a:extLst>
          </p:cNvPr>
          <p:cNvSpPr/>
          <p:nvPr/>
        </p:nvSpPr>
        <p:spPr>
          <a:xfrm>
            <a:off x="9928640" y="5360171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3" name="Прямоугольник 62">
            <a:extLst>
              <a:ext uri="{FF2B5EF4-FFF2-40B4-BE49-F238E27FC236}">
                <a16:creationId xmlns:a16="http://schemas.microsoft.com/office/drawing/2014/main" id="{9092307B-8B5D-557A-9B33-DCAA61CCCF65}"/>
              </a:ext>
            </a:extLst>
          </p:cNvPr>
          <p:cNvSpPr/>
          <p:nvPr/>
        </p:nvSpPr>
        <p:spPr>
          <a:xfrm>
            <a:off x="10492520" y="536017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lang="en-GB" dirty="0"/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E6B57350-826C-1044-8B01-108BE0114ABB}"/>
              </a:ext>
            </a:extLst>
          </p:cNvPr>
          <p:cNvSpPr/>
          <p:nvPr/>
        </p:nvSpPr>
        <p:spPr>
          <a:xfrm>
            <a:off x="7673120" y="428651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9F48B5A0-F358-880F-1049-64628701D0CC}"/>
              </a:ext>
            </a:extLst>
          </p:cNvPr>
          <p:cNvSpPr/>
          <p:nvPr/>
        </p:nvSpPr>
        <p:spPr>
          <a:xfrm>
            <a:off x="8237000" y="428651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8C98A980-FCD9-557D-36D5-2313023FFD5F}"/>
              </a:ext>
            </a:extLst>
          </p:cNvPr>
          <p:cNvSpPr/>
          <p:nvPr/>
        </p:nvSpPr>
        <p:spPr>
          <a:xfrm>
            <a:off x="8800880" y="428651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5D8742C8-2030-77A4-59F6-E6954271A22C}"/>
              </a:ext>
            </a:extLst>
          </p:cNvPr>
          <p:cNvSpPr/>
          <p:nvPr/>
        </p:nvSpPr>
        <p:spPr>
          <a:xfrm>
            <a:off x="9364760" y="4286517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cxnSp>
        <p:nvCxnSpPr>
          <p:cNvPr id="69" name="Прямая соединительная линия 68">
            <a:extLst>
              <a:ext uri="{FF2B5EF4-FFF2-40B4-BE49-F238E27FC236}">
                <a16:creationId xmlns:a16="http://schemas.microsoft.com/office/drawing/2014/main" id="{2E3EB294-BF44-58B5-296C-8594D3791974}"/>
              </a:ext>
            </a:extLst>
          </p:cNvPr>
          <p:cNvCxnSpPr>
            <a:cxnSpLocks/>
          </p:cNvCxnSpPr>
          <p:nvPr/>
        </p:nvCxnSpPr>
        <p:spPr>
          <a:xfrm>
            <a:off x="8795063" y="2340434"/>
            <a:ext cx="0" cy="462426"/>
          </a:xfrm>
          <a:prstGeom prst="line">
            <a:avLst/>
          </a:prstGeom>
          <a:ln w="5715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единительная линия 71">
            <a:extLst>
              <a:ext uri="{FF2B5EF4-FFF2-40B4-BE49-F238E27FC236}">
                <a16:creationId xmlns:a16="http://schemas.microsoft.com/office/drawing/2014/main" id="{02E35DD1-4669-16CB-7F6F-4D981D1F994F}"/>
              </a:ext>
            </a:extLst>
          </p:cNvPr>
          <p:cNvCxnSpPr>
            <a:cxnSpLocks/>
          </p:cNvCxnSpPr>
          <p:nvPr/>
        </p:nvCxnSpPr>
        <p:spPr>
          <a:xfrm>
            <a:off x="11027723" y="2292483"/>
            <a:ext cx="563880" cy="0"/>
          </a:xfrm>
          <a:prstGeom prst="line">
            <a:avLst/>
          </a:prstGeom>
          <a:ln w="11430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B6DB17B5-E9DC-F3CB-9E52-123F6DDF8ED1}"/>
              </a:ext>
            </a:extLst>
          </p:cNvPr>
          <p:cNvCxnSpPr>
            <a:cxnSpLocks/>
          </p:cNvCxnSpPr>
          <p:nvPr/>
        </p:nvCxnSpPr>
        <p:spPr>
          <a:xfrm>
            <a:off x="11027723" y="2823180"/>
            <a:ext cx="563880" cy="0"/>
          </a:xfrm>
          <a:prstGeom prst="line">
            <a:avLst/>
          </a:prstGeom>
          <a:ln w="114300">
            <a:solidFill>
              <a:srgbClr val="3847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A80583E4-136E-F207-FC73-1AE476C503D5}"/>
              </a:ext>
            </a:extLst>
          </p:cNvPr>
          <p:cNvSpPr txBox="1"/>
          <p:nvPr/>
        </p:nvSpPr>
        <p:spPr>
          <a:xfrm>
            <a:off x="5890369" y="1240125"/>
            <a:ext cx="58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G1</a:t>
            </a:r>
            <a:endParaRPr lang="en-GB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FEA3830-073C-9889-E4C7-397C755F3150}"/>
              </a:ext>
            </a:extLst>
          </p:cNvPr>
          <p:cNvSpPr txBox="1"/>
          <p:nvPr/>
        </p:nvSpPr>
        <p:spPr>
          <a:xfrm>
            <a:off x="5890369" y="3758737"/>
            <a:ext cx="58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  <a:cs typeface="Arial" panose="020B0604020202020204" pitchFamily="34" charset="0"/>
              </a:rPr>
              <a:t>Z GC</a:t>
            </a:r>
            <a:endParaRPr lang="en-GB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9" name="Таблица 78">
            <a:extLst>
              <a:ext uri="{FF2B5EF4-FFF2-40B4-BE49-F238E27FC236}">
                <a16:creationId xmlns:a16="http://schemas.microsoft.com/office/drawing/2014/main" id="{5D9D2ED9-AB52-D744-DE23-55363B043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355157"/>
              </p:ext>
            </p:extLst>
          </p:nvPr>
        </p:nvGraphicFramePr>
        <p:xfrm>
          <a:off x="351880" y="1424791"/>
          <a:ext cx="5100960" cy="4773930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700320">
                  <a:extLst>
                    <a:ext uri="{9D8B030D-6E8A-4147-A177-3AD203B41FA5}">
                      <a16:colId xmlns:a16="http://schemas.microsoft.com/office/drawing/2014/main" val="1360394300"/>
                    </a:ext>
                  </a:extLst>
                </a:gridCol>
                <a:gridCol w="1700320">
                  <a:extLst>
                    <a:ext uri="{9D8B030D-6E8A-4147-A177-3AD203B41FA5}">
                      <a16:colId xmlns:a16="http://schemas.microsoft.com/office/drawing/2014/main" val="2477442080"/>
                    </a:ext>
                  </a:extLst>
                </a:gridCol>
                <a:gridCol w="1700320">
                  <a:extLst>
                    <a:ext uri="{9D8B030D-6E8A-4147-A177-3AD203B41FA5}">
                      <a16:colId xmlns:a16="http://schemas.microsoft.com/office/drawing/2014/main" val="269817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Размер регионов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Фиксированный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Разные: 2</a:t>
                      </a:r>
                      <a:r>
                        <a:rPr lang="en-GB" b="0">
                          <a:effectLst/>
                        </a:rPr>
                        <a:t>MB, 32MB, 256MB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38889407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 dirty="0">
                          <a:effectLst/>
                        </a:rPr>
                        <a:t>Термин для больших объектов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en-GB" b="0">
                          <a:effectLst/>
                        </a:rPr>
                        <a:t>Humongous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en-GB" b="0">
                          <a:effectLst/>
                        </a:rPr>
                        <a:t>Large / Big Object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2957701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Выделение больших объектов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В специальных регионах (один или несколько)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В регионах подходящего размера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2325800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Фрагментация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Возможна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Минимизирована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3230954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Перемещение больших объектов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Часто, может быть дорого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Реже, за счёт крупных регионов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446986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Поддержка </a:t>
                      </a:r>
                      <a:r>
                        <a:rPr lang="en-GB" b="0">
                          <a:effectLst/>
                        </a:rPr>
                        <a:t>concurrent relocation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>
                          <a:effectLst/>
                        </a:rPr>
                        <a:t>Ограниченная</a:t>
                      </a:r>
                    </a:p>
                  </a:txBody>
                  <a:tcPr marT="91440" marB="91440" anchor="ctr"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800"/>
                        </a:lnSpc>
                        <a:buNone/>
                      </a:pPr>
                      <a:r>
                        <a:rPr lang="ru-RU" b="0" dirty="0">
                          <a:effectLst/>
                        </a:rPr>
                        <a:t>Полная</a:t>
                      </a:r>
                    </a:p>
                  </a:txBody>
                  <a:tcPr marT="91440" marB="91440" anchor="ctr"/>
                </a:tc>
                <a:extLst>
                  <a:ext uri="{0D108BD9-81ED-4DB2-BD59-A6C34878D82A}">
                    <a16:rowId xmlns:a16="http://schemas.microsoft.com/office/drawing/2014/main" val="3042355695"/>
                  </a:ext>
                </a:extLst>
              </a:tr>
            </a:tbl>
          </a:graphicData>
        </a:graphic>
      </p:graphicFrame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BA6A75D7-CC92-E3A0-5C83-91BC80001570}"/>
              </a:ext>
            </a:extLst>
          </p:cNvPr>
          <p:cNvSpPr/>
          <p:nvPr/>
        </p:nvSpPr>
        <p:spPr>
          <a:xfrm>
            <a:off x="8227915" y="5356616"/>
            <a:ext cx="518160" cy="42870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endParaRPr lang="en-GB" dirty="0"/>
          </a:p>
        </p:txBody>
      </p:sp>
      <p:sp>
        <p:nvSpPr>
          <p:cNvPr id="81" name="Прямоугольник 80">
            <a:extLst>
              <a:ext uri="{FF2B5EF4-FFF2-40B4-BE49-F238E27FC236}">
                <a16:creationId xmlns:a16="http://schemas.microsoft.com/office/drawing/2014/main" id="{4AFF571A-3F12-3157-9809-0C13E1E9D59A}"/>
              </a:ext>
            </a:extLst>
          </p:cNvPr>
          <p:cNvSpPr/>
          <p:nvPr/>
        </p:nvSpPr>
        <p:spPr>
          <a:xfrm>
            <a:off x="6554445" y="5360171"/>
            <a:ext cx="518160" cy="428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1122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26166-4291-CB33-30C9-1A4C3DFB1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036F73-3AF1-5906-5B1E-1E47809CE3B1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34E3414-E250-DAB4-06D4-707803947FC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EFFC417-F1DD-ABA2-068C-F6911E35B26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2C9C5B4-8FB3-5445-3866-5C350D9A7E9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579A00-6C54-9FF7-96FA-958D2EEAED1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A590337-2779-B958-EEB0-394CF17DE6A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B2B8DEF-471C-3866-922A-362778F0C63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509C4DB-77FC-597A-9D14-731F6C58E813}"/>
              </a:ext>
            </a:extLst>
          </p:cNvPr>
          <p:cNvSpPr txBox="1"/>
          <p:nvPr/>
        </p:nvSpPr>
        <p:spPr>
          <a:xfrm>
            <a:off x="364804" y="1366623"/>
            <a:ext cx="1174151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Arial Black" panose="020B0A04020102020204" pitchFamily="34" charset="0"/>
                <a:cs typeface="Arial" panose="020B0604020202020204" pitchFamily="34" charset="0"/>
              </a:rPr>
              <a:t>Shenandoah</a:t>
            </a: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</a:rPr>
              <a:t> GC</a:t>
            </a:r>
            <a:endParaRPr 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Еще один сборщик мусора с короткими паузами —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Shenandoah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GC. Он выполняет сборку параллельно с работающим Java приложением, сокращая паузы, которые не связаны с размером кучи напрямую. Oracle Java не включает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Shenandoah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но этот сборщик поддерживается основными дистрибутивами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OpenJDK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включая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Axiom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JDK.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Для включения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Shenandoah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 используйте команду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ru-RU" dirty="0" err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UseShenandoahGC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yourApp.java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22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DB18B-A3E3-F8A1-EFDC-247BBA1D1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AB01EE-0AB5-9AE7-5504-4A9CC6F8C367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Типы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 </a:t>
            </a:r>
            <a:r>
              <a:rPr lang="ru-RU" sz="2800" b="0" i="0" dirty="0">
                <a:effectLst/>
                <a:latin typeface="Arial Black" panose="020B0A04020102020204" pitchFamily="34" charset="0"/>
              </a:rPr>
              <a:t>в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JVM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743881A-A61F-7626-40C8-5BC12EF5815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E0A89ED-5352-E7CB-C470-D38982A19E5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E187288-BE8C-537C-870A-00D73BEAB08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A221875-2635-8CE3-6C91-9BA9178EB8B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F3B38AC-4996-87B2-A119-1AFDA6C4D2D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0EA1A19-8A43-FAB1-B213-DB0656473A0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CBA1EE0-E931-2128-6B3A-747671EC2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72" y="1223329"/>
            <a:ext cx="10993384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20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3D207-9315-D539-1DA2-34591E089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388B54-712F-0958-A79D-43F0A6D9391B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24AC4AA-FCEF-B5EA-B4FC-50E3BCD265D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1B0E447-BB7B-2728-3300-5BDF308C2A6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811F5D4C-9C38-BE85-BC2B-234BE769E85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8A27D5A-4DD7-5C41-76C4-88BB2D84CFB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6B93FED-E74A-C751-62CD-588AA6FD527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739C93B-E4C4-FA36-31A5-F74BE0C3332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9587D00-D2AB-0684-C53A-E7CABD68CD3A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54A8D1B4-AFE9-5081-770F-00D378568DBE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FAA750C-0086-540D-EDFC-89CED9F6C609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63660EB-4B19-58F4-574C-9CAFB3CD9F8E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29D15C4-567C-D9F7-6CC6-3F8E0FD0059B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BB6B96E5-953B-3D62-627A-EABB96F20950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2FDDC72-0DE6-0F0E-631C-31F0E7A447A3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5F5F096-CAAC-4B23-BC5B-453CC698D031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BAD2D3DE-31C0-28F5-EED0-3936E09939BC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843DE829-A307-69C7-8909-6E975777DC1A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41D75D5E-7F7A-6E22-1197-98F42C3BBDCB}"/>
              </a:ext>
            </a:extLst>
          </p:cNvPr>
          <p:cNvCxnSpPr>
            <a:cxnSpLocks/>
            <a:stCxn id="21" idx="2"/>
            <a:endCxn id="13" idx="0"/>
          </p:cNvCxnSpPr>
          <p:nvPr/>
        </p:nvCxnSpPr>
        <p:spPr>
          <a:xfrm rot="5400000">
            <a:off x="3253423" y="1710051"/>
            <a:ext cx="862788" cy="2020883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9E7C93F-C8EA-F7CF-37BE-E85E4745095C}"/>
              </a:ext>
            </a:extLst>
          </p:cNvPr>
          <p:cNvSpPr txBox="1"/>
          <p:nvPr/>
        </p:nvSpPr>
        <p:spPr>
          <a:xfrm>
            <a:off x="1998214" y="5733840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S0 (active)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7D8EAF-09D1-32B4-3123-9875458D49C6}"/>
              </a:ext>
            </a:extLst>
          </p:cNvPr>
          <p:cNvSpPr txBox="1"/>
          <p:nvPr/>
        </p:nvSpPr>
        <p:spPr>
          <a:xfrm>
            <a:off x="6023438" y="5733840"/>
            <a:ext cx="1108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4FDD3C-635F-F09F-28A9-E8E88F27F18B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11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B38B7-AB47-AD6E-8B61-C9073ABDD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0E3918-6F7A-68A6-60E8-E8D29592364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E2191F0-0B40-7AB8-9728-FE9DCDF4055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D188060-705C-050D-DF35-6068592BC6F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C6A4C1D-479B-ACF1-C0BD-F23A86A07CD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D794B40-8C00-691E-C3F1-902F89F1E9D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EED3F1E-B0A5-74C2-0499-DC5A720A312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257DE06-06AD-F51A-3008-71F8A40DFFB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6AA4445-30E1-6987-C128-D9230A7931CF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9EAAACE-20E6-F72B-CF7C-AE09C2081BD9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CF434AA-D8A1-194A-F101-2CBA3EF093EA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1E8D359-72EB-C471-F5C4-EEC7982A2AA3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85DC1CE-9377-8F8E-BCC4-94BF8224BB50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627DD1C-8892-E108-7D19-E29ECC1C6674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6CBFC84-E253-8FF1-803A-684B0E3613ED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698CFD6-8067-AAEE-F9AE-907E356DCE8E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634D9C78-614A-6937-ECE7-D4F2C8DC5F38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93958AAF-5DC3-B1B1-979C-A186465CC8F5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CD859A41-19C4-9A02-988E-8D98973213B5}"/>
              </a:ext>
            </a:extLst>
          </p:cNvPr>
          <p:cNvCxnSpPr>
            <a:cxnSpLocks/>
            <a:stCxn id="21" idx="2"/>
            <a:endCxn id="13" idx="0"/>
          </p:cNvCxnSpPr>
          <p:nvPr/>
        </p:nvCxnSpPr>
        <p:spPr>
          <a:xfrm rot="5400000">
            <a:off x="3253423" y="1710051"/>
            <a:ext cx="862788" cy="2020883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B46D642-C7EF-D8E6-EC59-F633EF2EE892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8A1C44-4843-562D-32DD-01128B727CFE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38FF3A4-1C0D-3A39-134E-0151EC7F7C5E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A9A0078-CDE0-05FF-ADF4-DB88C6A41A95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7954EB3-7F16-9C5D-D7C7-9D5D96B7C098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B4F99B0-732A-5218-7F30-EA44DA7033DE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205D345-2C65-989F-020B-70D68A89A236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02A8CCB-5D57-FB6F-D10C-94BA5361F682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7BF497CE-019B-1449-70EC-54F920FBC74C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948BA4A7-F3B7-AECB-528B-E67B7C3202C3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5AFBF58E-66BD-2182-9BA3-FAFA6CF3E421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B2C45B3-FA68-B6E9-2838-3EE066CFD572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5066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A763C-890E-148E-9847-C073EE4F9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4565F-72EF-A3DD-50D3-D3F5D1C92C86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6149D08-4040-D287-B1D3-E894C75C8C9B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9D52786-D980-EEED-F8D6-769057E8F0F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392277E-1BC7-D1A5-914F-B8AAB8CD7CB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B9F77116-AB7C-BCA5-A505-94B27F71F5E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835CAF3-0F6B-48A0-9CBE-358A127A381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02EAFDB-36AD-8293-D314-4302B92C367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F0D87EA-EA71-5F08-9D5E-45BBDDBD208B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35C63C-66C6-BCAE-D734-1BECDB9D9E40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FORWARDING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3F87A625-1733-179D-B7B6-2E569DE8E225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9057CA0-477D-B5FD-12DB-8192E2ED3AD6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75BAAF57-0821-F917-DD9B-EF895674E140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5898AC-5264-9A36-BE3A-3D3441329AA7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5D6287C-04CE-7401-D4EA-2B4369E1F8C7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8F99C2D-23FF-ACB2-8351-C3374DB9EE72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B18582B3-ED30-5E7D-BB2C-C7B86BC039D1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084BC60B-DC16-113C-DFC1-148DDD4E6E5D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CF6B2F3A-E9CA-E1FC-E600-5844237070B7}"/>
              </a:ext>
            </a:extLst>
          </p:cNvPr>
          <p:cNvCxnSpPr>
            <a:cxnSpLocks/>
            <a:stCxn id="21" idx="2"/>
            <a:endCxn id="13" idx="0"/>
          </p:cNvCxnSpPr>
          <p:nvPr/>
        </p:nvCxnSpPr>
        <p:spPr>
          <a:xfrm rot="5400000">
            <a:off x="3253423" y="1710051"/>
            <a:ext cx="862788" cy="2020883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E8F86D7-FA13-820D-0805-7B3931BAB97F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09F98F-5EA9-36A4-DC43-A0A7B211E47F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30A4E9-DC2F-85BD-DF58-CEC443A065BF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2C4A0B3-4FE0-A20C-3F51-66168DD279AC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5FEAC41-F0BB-B5F2-0EFC-33B9D2AD1D0F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5A6A73C-D42B-2F80-C4F8-26128158E0AC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FEAC178-858B-787F-F2D9-A08048B9DAF8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557268E-744F-9FC0-E192-E6DFFED2F5AD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A9005BDE-9D32-148C-7EF0-0BB7DA796A43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C2BDBE8C-57CD-F797-3B0B-ED09794D1337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A2406F86-4EEB-7F1E-A8D6-B2B7424EAF9C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889A0CED-3CD7-9D27-B719-71B36E569D14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8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E3072-3914-F9E4-9ABF-0F474A259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9DE138-7F28-38C4-AF28-41FBAC0B2C8A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Mark Word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CFD9D14-8676-2B06-9137-06F4EE85EC7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C95DC2C-7C11-F24A-5A84-2BC0FF8A2D7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59A0D12-8589-AC56-732E-2CB5A2BBBD0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8604BCE-BDD4-6611-150B-560B9DBB8EB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D78E387-7B00-2DAF-0023-255FB4BA310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72DB6D3-27A9-1699-6482-FACEC10903E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EEAD6F-F685-3C5B-25B4-5349C6FCBF33}"/>
              </a:ext>
            </a:extLst>
          </p:cNvPr>
          <p:cNvSpPr txBox="1"/>
          <p:nvPr/>
        </p:nvSpPr>
        <p:spPr>
          <a:xfrm>
            <a:off x="364803" y="1339138"/>
            <a:ext cx="117415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Содержит важные метаданные объекта: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Хэш-код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identity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hash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-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value returned by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System.identityHashCode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(Object).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Информация о сборке мусора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Возраст объекта (для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generational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Биты блокировки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biased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lock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lightweight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lock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т.д.)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Структура Mark Word динамична и может меняться в зависимости от состояния объекта. </a:t>
            </a:r>
          </a:p>
        </p:txBody>
      </p:sp>
      <p:pic>
        <p:nvPicPr>
          <p:cNvPr id="16386" name="Picture 2" descr="Java Mark Word layout">
            <a:extLst>
              <a:ext uri="{FF2B5EF4-FFF2-40B4-BE49-F238E27FC236}">
                <a16:creationId xmlns:a16="http://schemas.microsoft.com/office/drawing/2014/main" id="{0C6570F5-F155-61C2-4BE6-14BF3B3B2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280" y="4205595"/>
            <a:ext cx="8837168" cy="1922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1538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D7F58-DC4D-DB58-AC80-0F5375446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FEF41D-188B-D5BD-4B75-688BA1C48E73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C5EF0F0-10D3-379B-6C5A-B1DA4220134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38D4864-59C5-362D-ECC6-AE04FD22A31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82B3620-FA1B-C8CB-DD79-C96F84206B9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51CD5B9-C495-13F4-D736-14EBBF1206A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8937544-E590-C119-A10F-3A243915A27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F206A4B-F41D-9B1E-13A2-897F739925C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0EEB63B-ED65-2B36-A1AB-9ECE592E1748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55D468E8-F3CD-C759-B12A-9A4FE678915C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FORWARDING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F7E4E97-8192-F41C-1088-7E30DD435823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9529763-0699-21FA-5A25-F6F2291D0552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FF4898B-2C78-2D60-39FB-430A2DBAE0D9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43315D6-E714-5329-0E91-82B5C987A507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31CF27A-E9BE-5B27-7D81-F8768092382F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893287D-4011-2461-18DC-3C82E655AD58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34DB38C8-4BDA-6CCC-F77C-86FA4D3CE334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2693FF0B-4671-8A58-D663-2926157A0192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0D42DC5F-86EC-2B8C-5F79-D654D2ADC527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5234623" y="1749733"/>
            <a:ext cx="862787" cy="1941516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DD8277-F4CB-715B-0DAA-B298616178BA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B6F4F4-DA23-A4AF-E46E-92854007F44B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EF857C-E5B1-C8BE-6C6F-490B71F93597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2151862-D4B5-3713-49AC-304C7279EF94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DF0D6BB-29CC-6038-BCF7-5FE546AB4F76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C7CCB52-FAE5-834A-DA06-44E20DB2FE03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2BBA4DE-AC24-D2AD-5348-399B8803B0D1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AB274A4-3761-7471-A7B4-654067E78510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6B940E9B-D891-2BAD-2CE7-C62AB9DDDCBC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287BEB79-B1D0-731D-E283-9E0E4382B777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B70C4A4-4243-D33F-4B4E-4A21F32EA785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EBCD8690-5516-A4CB-6104-129AB9C8F41E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171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D50C9-1B5A-8847-8288-57F892626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animation.gif">
            <a:hlinkClick r:id="" action="ppaction://media"/>
            <a:extLst>
              <a:ext uri="{FF2B5EF4-FFF2-40B4-BE49-F238E27FC236}">
                <a16:creationId xmlns:a16="http://schemas.microsoft.com/office/drawing/2014/main" id="{9BDFB74C-6F8A-D420-0506-FF4B1B5BA0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8656" y="3875546"/>
            <a:ext cx="45719" cy="477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92E3C2-5493-F1EB-5A4F-3F917817D7A2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69EB909-CC88-1A3B-AE82-390DB2090F6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F4F3F2E-1166-788A-F226-976E7D56E78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13E76CA-ACE3-F8BB-E364-AC0D0C46181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542AD5E-B1F1-15F7-B41F-804E94EE998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37CCE70-F6FD-D24A-3CEA-B8476B6C1E4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E677953-05CD-41B4-E340-8088ED28E1F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D43B0AB-DEB8-B438-B754-1146EF82D919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953EEDC-0D08-B0D2-6E2C-194AB9A3DAC4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FORWARDING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0B2F7B6-0F70-E282-15D2-C8F6956EFE33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245F713-B9A1-EC6D-41C3-8324A65AD680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D926A2D-2F00-46BB-8217-01CB74BB9134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B1EFCF2-89C9-954C-E303-E78FB8ABC6A9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BEB918B8-DF47-03B9-8534-48B4CC76388D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704CAAC-CEE4-78F3-641A-0D5BA51A041D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110CB312-EB88-4A70-1497-CADE9D40976C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 rot="16200000" flipH="1">
            <a:off x="4701749" y="1216859"/>
            <a:ext cx="862787" cy="3007264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2612DFBA-2289-2DDF-D0EF-04A256846B0F}"/>
              </a:ext>
            </a:extLst>
          </p:cNvPr>
          <p:cNvCxnSpPr>
            <a:cxnSpLocks/>
            <a:stCxn id="19" idx="2"/>
            <a:endCxn id="10" idx="0"/>
          </p:cNvCxnSpPr>
          <p:nvPr/>
        </p:nvCxnSpPr>
        <p:spPr>
          <a:xfrm rot="16200000" flipH="1">
            <a:off x="4178708" y="693818"/>
            <a:ext cx="862785" cy="4053348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62E3C554-B87C-B6F5-4A88-1609A62862EE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5234623" y="1749733"/>
            <a:ext cx="862787" cy="1941516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134AB79-5089-4F3C-2919-C9ACF84E5EC8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BCBF10-1DC5-5250-BF8D-66BDDF7504D9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3EE7EDF-ABD0-5D2A-3090-1EEDF4927365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CB75E90-5C4C-9A4E-8EDC-230FAD984FD1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7868B39-3ADB-DE98-EA53-0F0AB3676329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DDD1523-11A9-F127-7029-477ADC9D2224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A40C31D-C470-B578-911A-1C78E926F7DE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3B21DBB-DECC-BFF0-E1AA-083D0A74E151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98E79188-9E29-41DC-3C34-B29C535F14F1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B9D971EE-BC94-2837-00A7-83D4CB7E3530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B762586C-15B5-5EDF-35B1-5BAF94318630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E044D3E7-E637-6339-1A78-F9D2F7A767CD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727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4B505-5019-C13E-FAEA-DAF652FB5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EE13D0-29F6-0655-7C14-035BD8652A0B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04DA291-25C7-2C93-82A2-1D857C6EBE2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0FEB5DE-9804-35F5-5B1D-D8166A66126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9E14359-2861-0AFA-BCC8-ABD692CD396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B763EB4-0284-DD8E-444B-3D69B60E0D6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82912F4-4358-978F-C74E-C8110E6BE95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CA504A6-8657-4C11-4796-1AEA11ECD87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EE65427-DD3A-48BD-8476-A47E970AD161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C182802-40E0-614C-8487-9A1152F4B37A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5242B6AA-898C-A091-2215-46E40A9774B1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0D9C32F3-D543-9AF8-A8CE-B07C276C2978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 rot="16200000" flipH="1">
            <a:off x="4701749" y="1216859"/>
            <a:ext cx="862787" cy="3007264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6FDDF864-F846-BF1F-2D23-00DF66AAD274}"/>
              </a:ext>
            </a:extLst>
          </p:cNvPr>
          <p:cNvCxnSpPr>
            <a:cxnSpLocks/>
            <a:stCxn id="19" idx="2"/>
            <a:endCxn id="10" idx="0"/>
          </p:cNvCxnSpPr>
          <p:nvPr/>
        </p:nvCxnSpPr>
        <p:spPr>
          <a:xfrm rot="16200000" flipH="1">
            <a:off x="4178708" y="693818"/>
            <a:ext cx="862785" cy="4053348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D1EC4723-5D13-69BA-5DF5-7D13F1143628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5234623" y="1749733"/>
            <a:ext cx="862787" cy="1941516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1C896E7-A7B7-CBD7-72BC-EB5A96F45FBE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EE7603-58CB-3612-3241-13A4D652208B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257BE25-B50C-092F-9564-1D418771727C}"/>
              </a:ext>
            </a:extLst>
          </p:cNvPr>
          <p:cNvSpPr txBox="1"/>
          <p:nvPr/>
        </p:nvSpPr>
        <p:spPr>
          <a:xfrm>
            <a:off x="8534400" y="2570480"/>
            <a:ext cx="28854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Есть объект, на него ссылаются из других объектов, нужно переместить ссылки на новый объект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6F02686-0787-BEE1-E18A-078B532388D4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BFF827B-2347-011B-9B44-2960BCB303F6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FD03CF6-1524-2737-373A-B5CC98CB89E4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9C68485-9CC6-EC0B-D44C-F4BBBCC3807B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D44A0EA-F232-FE25-E7C2-2EF66E736ABF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pic>
        <p:nvPicPr>
          <p:cNvPr id="22" name="animation.gif">
            <a:hlinkClick r:id="" action="ppaction://media"/>
            <a:extLst>
              <a:ext uri="{FF2B5EF4-FFF2-40B4-BE49-F238E27FC236}">
                <a16:creationId xmlns:a16="http://schemas.microsoft.com/office/drawing/2014/main" id="{A97CBAB8-ECEA-0BBE-CCD0-62D0C8C796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0960" y="3008842"/>
            <a:ext cx="2535693" cy="265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07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4B505-5019-C13E-FAEA-DAF652FB5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EE13D0-29F6-0655-7C14-035BD8652A0B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Evacuation: Stop-The-World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04DA291-25C7-2C93-82A2-1D857C6EBE2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0FEB5DE-9804-35F5-5B1D-D8166A66126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9E14359-2861-0AFA-BCC8-ABD692CD396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B763EB4-0284-DD8E-444B-3D69B60E0D6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82912F4-4358-978F-C74E-C8110E6BE95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CA504A6-8657-4C11-4796-1AEA11ECD87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AF6EC6F-7296-93E5-D767-B8A6F91C0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08" y="871180"/>
            <a:ext cx="10993384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402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9EFFF-B8A6-1F5B-9A8B-6AEA58B6B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416CD0-F4A4-98B6-1271-2F310FA2BA79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Concurrent Evacuation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551D20C-1234-53A0-EA5E-16BA547DA56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57AFB5D-24E3-2694-8870-19398AD984B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78C0454-A0DD-2660-677F-D431191FE17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BC59E8F-C259-CE3D-C8AC-B36945552F3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3A82E39-48EC-23CF-B6A0-451AF63D462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41D2AFA-3901-A344-F2EB-B91526D4F17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C931A8E-5CA5-3778-8A7A-50E42285ABF7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EFB8C71-BBFD-A8ED-C499-1B089BC614DF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F3072F4-6C71-F550-E8FF-0629C508B8EF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910E3D9-6355-6068-FB27-4B4F9D72401D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AFA4E24-E06F-0D7B-5B6D-3374BAB3E9D5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411CA55-67B5-7C3F-FDEE-B21F7AD3DCEF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DE9530CC-E785-C696-FB1A-C9AEC2A27B49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2D86E45-8EBD-E0C9-8E8F-41D5AD8F1FC1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887487BC-E692-FF76-90B3-7C68C63B9CE9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E7D80CF9-851E-1E38-BE1A-C52792D4A67B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C225130B-8493-1E47-76E6-EE865880CFF3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5234623" y="1749733"/>
            <a:ext cx="862787" cy="1941516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8E1DDD0-ACD0-3C28-75A4-09BB7DF252A7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797B826-D7EA-B778-F5C2-ABEE318F8152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34C6D3-9C93-BBA4-C43E-91FE7D9E6A59}"/>
              </a:ext>
            </a:extLst>
          </p:cNvPr>
          <p:cNvSpPr txBox="1"/>
          <p:nvPr/>
        </p:nvSpPr>
        <p:spPr>
          <a:xfrm>
            <a:off x="8534400" y="2570480"/>
            <a:ext cx="2885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Problem:</a:t>
            </a:r>
          </a:p>
          <a:p>
            <a:endParaRPr lang="en-US" dirty="0"/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Mutator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5934484-FD22-0209-A4E9-9AEA4B0E27ED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A3080E3-442D-5EDC-C86B-D7A72AE70C03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C7D81C7-CC3F-F391-7B94-EC5741F2A97D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7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FFAA2DF-562E-54F0-A0B8-CFBC82F77072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8AD0006-6EC7-4EEB-C643-2AAA2FF7B862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C7DB171F-2219-6FA5-80E3-7337618E1FD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7974A819-6632-7C6E-BD19-D2017AA98E62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E1E50D8C-6FB5-9754-C327-E6AE8C9C4873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6C6F648-F8A6-53F5-C2D6-A61CAFE649A9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изогнутый 28">
            <a:extLst>
              <a:ext uri="{FF2B5EF4-FFF2-40B4-BE49-F238E27FC236}">
                <a16:creationId xmlns:a16="http://schemas.microsoft.com/office/drawing/2014/main" id="{A231B29C-453D-7AB2-D8D6-8605B7310490}"/>
              </a:ext>
            </a:extLst>
          </p:cNvPr>
          <p:cNvCxnSpPr>
            <a:endCxn id="16" idx="1"/>
          </p:cNvCxnSpPr>
          <p:nvPr/>
        </p:nvCxnSpPr>
        <p:spPr>
          <a:xfrm rot="16200000" flipH="1">
            <a:off x="43014" y="3130986"/>
            <a:ext cx="2411367" cy="727588"/>
          </a:xfrm>
          <a:prstGeom prst="curved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Соединитель: изогнутый 30">
            <a:extLst>
              <a:ext uri="{FF2B5EF4-FFF2-40B4-BE49-F238E27FC236}">
                <a16:creationId xmlns:a16="http://schemas.microsoft.com/office/drawing/2014/main" id="{A2278B30-755C-4772-D311-1AFDEFCAB17C}"/>
              </a:ext>
            </a:extLst>
          </p:cNvPr>
          <p:cNvCxnSpPr>
            <a:cxnSpLocks/>
            <a:endCxn id="11" idx="3"/>
          </p:cNvCxnSpPr>
          <p:nvPr/>
        </p:nvCxnSpPr>
        <p:spPr>
          <a:xfrm rot="5400000">
            <a:off x="7110654" y="2921350"/>
            <a:ext cx="1747686" cy="571678"/>
          </a:xfrm>
          <a:prstGeom prst="curved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4F459854-F065-5208-7A5B-39C4F79DA245}"/>
              </a:ext>
            </a:extLst>
          </p:cNvPr>
          <p:cNvSpPr/>
          <p:nvPr/>
        </p:nvSpPr>
        <p:spPr>
          <a:xfrm>
            <a:off x="585020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B83BD5FE-E405-9992-1D75-0AABDE32EE53}"/>
              </a:ext>
            </a:extLst>
          </p:cNvPr>
          <p:cNvSpPr/>
          <p:nvPr/>
        </p:nvSpPr>
        <p:spPr>
          <a:xfrm>
            <a:off x="7987659" y="1713915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334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13062-E24A-F5C9-BDEF-EE521146B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6D7497-EF60-A1C4-684C-A36D4F608E70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US" sz="2800" b="0" i="0" dirty="0">
                <a:effectLst/>
                <a:latin typeface="Arial Black" panose="020B0A04020102020204" pitchFamily="34" charset="0"/>
              </a:rPr>
              <a:t>Concurrent Evacuation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508E5D4-19E7-EC50-3CED-E625277771B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4908B36-BD33-84DC-D9AC-1FD6C1F6CDD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6C5E2EF-2CFF-EF4C-3071-BAAD29BEF36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4FCBE3E-A9E0-ECBD-4D66-40D9F2A1BCF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79ED942-ABE8-3DF7-5BC9-F673128EB08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90E0815-F202-F26B-EF2B-3C59E3379A0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2CE14A2-94D0-6FAD-22B3-F77A32E7DFD3}"/>
              </a:ext>
            </a:extLst>
          </p:cNvPr>
          <p:cNvSpPr/>
          <p:nvPr/>
        </p:nvSpPr>
        <p:spPr>
          <a:xfrm>
            <a:off x="1612491" y="3151887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3A943E4-857E-3C93-FA6A-C5A763AB860E}"/>
              </a:ext>
            </a:extLst>
          </p:cNvPr>
          <p:cNvSpPr/>
          <p:nvPr/>
        </p:nvSpPr>
        <p:spPr>
          <a:xfrm>
            <a:off x="1612491" y="3151886"/>
            <a:ext cx="2123768" cy="619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FORWARDING</a:t>
            </a:r>
            <a:endParaRPr lang="en-GB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81C2C07-04AD-EEA3-0E3D-690A8FA0110E}"/>
              </a:ext>
            </a:extLst>
          </p:cNvPr>
          <p:cNvSpPr/>
          <p:nvPr/>
        </p:nvSpPr>
        <p:spPr>
          <a:xfrm>
            <a:off x="1612491" y="3771317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1</a:t>
            </a:r>
            <a:endParaRPr lang="en-GB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3408AA3-CCF3-8090-46CC-69F6A025E89A}"/>
              </a:ext>
            </a:extLst>
          </p:cNvPr>
          <p:cNvSpPr/>
          <p:nvPr/>
        </p:nvSpPr>
        <p:spPr>
          <a:xfrm>
            <a:off x="1612491" y="439074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78FC4BE-E500-3950-65A8-6AE803C611B0}"/>
              </a:ext>
            </a:extLst>
          </p:cNvPr>
          <p:cNvSpPr/>
          <p:nvPr/>
        </p:nvSpPr>
        <p:spPr>
          <a:xfrm>
            <a:off x="1612491" y="5010179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5BCCA34B-46F2-1CDA-C1C5-8995039B2FB2}"/>
              </a:ext>
            </a:extLst>
          </p:cNvPr>
          <p:cNvSpPr/>
          <p:nvPr/>
        </p:nvSpPr>
        <p:spPr>
          <a:xfrm>
            <a:off x="2283542" y="1669669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B77A6309-17A5-DEE0-D99A-31ADEF46205F}"/>
              </a:ext>
            </a:extLst>
          </p:cNvPr>
          <p:cNvSpPr/>
          <p:nvPr/>
        </p:nvSpPr>
        <p:spPr>
          <a:xfrm>
            <a:off x="3329626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B537AAB3-90EA-5619-C5AD-4B9C78FD29BF}"/>
              </a:ext>
            </a:extLst>
          </p:cNvPr>
          <p:cNvSpPr/>
          <p:nvPr/>
        </p:nvSpPr>
        <p:spPr>
          <a:xfrm>
            <a:off x="4395374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Соединитель: изогнутый 24">
            <a:extLst>
              <a:ext uri="{FF2B5EF4-FFF2-40B4-BE49-F238E27FC236}">
                <a16:creationId xmlns:a16="http://schemas.microsoft.com/office/drawing/2014/main" id="{ECC79969-E502-141B-2C53-B1FE1045B7A2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 rot="5400000">
            <a:off x="2720549" y="2242925"/>
            <a:ext cx="862788" cy="955135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изогнутый 25">
            <a:extLst>
              <a:ext uri="{FF2B5EF4-FFF2-40B4-BE49-F238E27FC236}">
                <a16:creationId xmlns:a16="http://schemas.microsoft.com/office/drawing/2014/main" id="{229CA278-3131-3D5D-7441-9EE6B9F70DD7}"/>
              </a:ext>
            </a:extLst>
          </p:cNvPr>
          <p:cNvCxnSpPr>
            <a:cxnSpLocks/>
            <a:stCxn id="19" idx="2"/>
            <a:endCxn id="13" idx="0"/>
          </p:cNvCxnSpPr>
          <p:nvPr/>
        </p:nvCxnSpPr>
        <p:spPr>
          <a:xfrm rot="16200000" flipH="1">
            <a:off x="2197507" y="2675018"/>
            <a:ext cx="862786" cy="90949"/>
          </a:xfrm>
          <a:prstGeom prst="curved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изогнутый 29">
            <a:extLst>
              <a:ext uri="{FF2B5EF4-FFF2-40B4-BE49-F238E27FC236}">
                <a16:creationId xmlns:a16="http://schemas.microsoft.com/office/drawing/2014/main" id="{E0119CCF-718D-9C72-D58D-CE4EACF7EAE8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5234623" y="1749733"/>
            <a:ext cx="862787" cy="1941516"/>
          </a:xfrm>
          <a:prstGeom prst="curvedConnector3">
            <a:avLst>
              <a:gd name="adj1" fmla="val 50000"/>
            </a:avLst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AC3706C-EBF2-8B92-CCD1-94BF5905392F}"/>
              </a:ext>
            </a:extLst>
          </p:cNvPr>
          <p:cNvSpPr txBox="1"/>
          <p:nvPr/>
        </p:nvSpPr>
        <p:spPr>
          <a:xfrm>
            <a:off x="1998214" y="573384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From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6EF36C-C0FB-D580-8450-839B0FB9FEE7}"/>
              </a:ext>
            </a:extLst>
          </p:cNvPr>
          <p:cNvSpPr txBox="1"/>
          <p:nvPr/>
        </p:nvSpPr>
        <p:spPr>
          <a:xfrm>
            <a:off x="6023438" y="5733840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space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6AA6B3F-DE01-4F4C-992E-C2F300BBE797}"/>
              </a:ext>
            </a:extLst>
          </p:cNvPr>
          <p:cNvSpPr txBox="1"/>
          <p:nvPr/>
        </p:nvSpPr>
        <p:spPr>
          <a:xfrm>
            <a:off x="8534400" y="2570480"/>
            <a:ext cx="2885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Load Ref Barrier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FCB2DD9-2C8A-3EB6-721B-AAE3C1AF1215}"/>
              </a:ext>
            </a:extLst>
          </p:cNvPr>
          <p:cNvSpPr/>
          <p:nvPr/>
        </p:nvSpPr>
        <p:spPr>
          <a:xfrm>
            <a:off x="5574890" y="3151886"/>
            <a:ext cx="2123768" cy="2477724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5DB25C-1A67-E5B6-C1AC-8874ADBCF0D3}"/>
              </a:ext>
            </a:extLst>
          </p:cNvPr>
          <p:cNvSpPr/>
          <p:nvPr/>
        </p:nvSpPr>
        <p:spPr>
          <a:xfrm>
            <a:off x="5574890" y="3151885"/>
            <a:ext cx="2123768" cy="6194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HEADERS</a:t>
            </a:r>
            <a:endParaRPr lang="en-GB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477F489-36A4-19C8-D234-8F666FFC642F}"/>
              </a:ext>
            </a:extLst>
          </p:cNvPr>
          <p:cNvSpPr/>
          <p:nvPr/>
        </p:nvSpPr>
        <p:spPr>
          <a:xfrm>
            <a:off x="5574890" y="3771316"/>
            <a:ext cx="2123768" cy="619431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7</a:t>
            </a:r>
            <a:endParaRPr lang="en-GB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AA20EA2-332A-EC50-7EB2-45732E0ABEE5}"/>
              </a:ext>
            </a:extLst>
          </p:cNvPr>
          <p:cNvSpPr/>
          <p:nvPr/>
        </p:nvSpPr>
        <p:spPr>
          <a:xfrm>
            <a:off x="5574890" y="4390747"/>
            <a:ext cx="2123768" cy="619431"/>
          </a:xfrm>
          <a:prstGeom prst="rect">
            <a:avLst/>
          </a:prstGeom>
          <a:solidFill>
            <a:srgbClr val="7C7C7C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2</a:t>
            </a:r>
            <a:endParaRPr lang="en-GB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81B7C925-BB7A-0924-35A4-8C248D6897B5}"/>
              </a:ext>
            </a:extLst>
          </p:cNvPr>
          <p:cNvSpPr/>
          <p:nvPr/>
        </p:nvSpPr>
        <p:spPr>
          <a:xfrm>
            <a:off x="5574890" y="5010178"/>
            <a:ext cx="2123768" cy="619431"/>
          </a:xfrm>
          <a:prstGeom prst="rect">
            <a:avLst/>
          </a:prstGeom>
          <a:solidFill>
            <a:srgbClr val="38475E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= 3</a:t>
            </a:r>
            <a:endParaRPr lang="en-GB" dirty="0"/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39031408-7857-1198-548D-6097A69B2E56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3736259" y="346160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3C1CF03D-838A-7528-88B4-DAB6C0549D8A}"/>
              </a:ext>
            </a:extLst>
          </p:cNvPr>
          <p:cNvCxnSpPr/>
          <p:nvPr/>
        </p:nvCxnSpPr>
        <p:spPr>
          <a:xfrm flipV="1">
            <a:off x="3736259" y="4081031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2D9166CC-BF9E-4130-CDA3-0858D29BF546}"/>
              </a:ext>
            </a:extLst>
          </p:cNvPr>
          <p:cNvCxnSpPr/>
          <p:nvPr/>
        </p:nvCxnSpPr>
        <p:spPr>
          <a:xfrm flipV="1">
            <a:off x="3736259" y="4700460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E733C833-CCA0-BF08-6B2D-201A7C20DB6F}"/>
              </a:ext>
            </a:extLst>
          </p:cNvPr>
          <p:cNvCxnSpPr/>
          <p:nvPr/>
        </p:nvCxnSpPr>
        <p:spPr>
          <a:xfrm flipV="1">
            <a:off x="3736258" y="5319889"/>
            <a:ext cx="1838631" cy="1"/>
          </a:xfrm>
          <a:prstGeom prst="straightConnector1">
            <a:avLst/>
          </a:prstGeom>
          <a:ln w="19050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: изогнутый 28">
            <a:extLst>
              <a:ext uri="{FF2B5EF4-FFF2-40B4-BE49-F238E27FC236}">
                <a16:creationId xmlns:a16="http://schemas.microsoft.com/office/drawing/2014/main" id="{F5A0555A-9EFF-63FC-6999-19E7289C9DFE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884903" y="2289096"/>
            <a:ext cx="4689987" cy="2411367"/>
          </a:xfrm>
          <a:prstGeom prst="curvedConnector3">
            <a:avLst>
              <a:gd name="adj1" fmla="val 4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Соединитель: изогнутый 30">
            <a:extLst>
              <a:ext uri="{FF2B5EF4-FFF2-40B4-BE49-F238E27FC236}">
                <a16:creationId xmlns:a16="http://schemas.microsoft.com/office/drawing/2014/main" id="{9129A629-648F-E40B-965A-41FD0214F7B1}"/>
              </a:ext>
            </a:extLst>
          </p:cNvPr>
          <p:cNvCxnSpPr>
            <a:cxnSpLocks/>
            <a:endCxn id="11" idx="3"/>
          </p:cNvCxnSpPr>
          <p:nvPr/>
        </p:nvCxnSpPr>
        <p:spPr>
          <a:xfrm rot="5400000">
            <a:off x="7110654" y="2921350"/>
            <a:ext cx="1747686" cy="571678"/>
          </a:xfrm>
          <a:prstGeom prst="curved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062BC7E8-A607-49C4-8254-9CE6E8FC87B8}"/>
              </a:ext>
            </a:extLst>
          </p:cNvPr>
          <p:cNvSpPr/>
          <p:nvPr/>
        </p:nvSpPr>
        <p:spPr>
          <a:xfrm>
            <a:off x="585020" y="1669667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D8656697-D85B-7FB9-6E6D-C5A0697A6641}"/>
              </a:ext>
            </a:extLst>
          </p:cNvPr>
          <p:cNvSpPr/>
          <p:nvPr/>
        </p:nvSpPr>
        <p:spPr>
          <a:xfrm>
            <a:off x="7987659" y="1713915"/>
            <a:ext cx="599768" cy="619431"/>
          </a:xfrm>
          <a:prstGeom prst="rect">
            <a:avLst/>
          </a:prstGeom>
          <a:solidFill>
            <a:srgbClr val="3847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CEBC8820-A6AB-0825-C685-CB9CEE557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700" y="3809284"/>
            <a:ext cx="2090558" cy="86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361D7BED-1EF7-0DF3-3469-81D3F9F14444}"/>
              </a:ext>
            </a:extLst>
          </p:cNvPr>
          <p:cNvSpPr txBox="1"/>
          <p:nvPr/>
        </p:nvSpPr>
        <p:spPr>
          <a:xfrm>
            <a:off x="7292025" y="6110366"/>
            <a:ext cx="49617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hlinkClick r:id="rId3"/>
              </a:rPr>
              <a:t>Алексей </a:t>
            </a:r>
            <a:r>
              <a:rPr lang="ru-RU" dirty="0" err="1">
                <a:hlinkClick r:id="rId3"/>
              </a:rPr>
              <a:t>Шипилёв</a:t>
            </a:r>
            <a:r>
              <a:rPr lang="ru-RU" dirty="0">
                <a:hlinkClick r:id="rId3"/>
              </a:rPr>
              <a:t> – </a:t>
            </a:r>
            <a:r>
              <a:rPr lang="en-GB" dirty="0">
                <a:hlinkClick r:id="rId3"/>
              </a:rPr>
              <a:t>Shenandoah GC 2.0 (</a:t>
            </a:r>
            <a:r>
              <a:rPr lang="ru-RU" dirty="0">
                <a:hlinkClick r:id="rId3"/>
              </a:rPr>
              <a:t>часть 1)</a:t>
            </a:r>
            <a:endParaRPr lang="en-US" dirty="0"/>
          </a:p>
          <a:p>
            <a:r>
              <a:rPr lang="ru-RU" dirty="0">
                <a:hlinkClick r:id="rId4"/>
              </a:rPr>
              <a:t>Алексей </a:t>
            </a:r>
            <a:r>
              <a:rPr lang="ru-RU" dirty="0" err="1">
                <a:hlinkClick r:id="rId4"/>
              </a:rPr>
              <a:t>Шипилёв</a:t>
            </a:r>
            <a:r>
              <a:rPr lang="ru-RU" dirty="0">
                <a:hlinkClick r:id="rId4"/>
              </a:rPr>
              <a:t> – </a:t>
            </a:r>
            <a:r>
              <a:rPr lang="en-GB" dirty="0">
                <a:hlinkClick r:id="rId4"/>
              </a:rPr>
              <a:t>Shenandoah GC 2.0 (</a:t>
            </a:r>
            <a:r>
              <a:rPr lang="ru-RU" dirty="0">
                <a:hlinkClick r:id="rId4"/>
              </a:rPr>
              <a:t>часть 2)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9489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8878F-9EAC-5DA5-8C88-271609E47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CD6D1E-41FD-E9C8-6111-3D727119D7C5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Немного примеров настройки </a:t>
            </a:r>
            <a:r>
              <a:rPr lang="en-GB" sz="2800" b="0" i="0" dirty="0">
                <a:effectLst/>
                <a:latin typeface="Arial Black" panose="020B0A04020102020204" pitchFamily="34" charset="0"/>
              </a:rPr>
              <a:t>GC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C82418B-FBC9-0D19-1261-1A72E6023C9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6BAD1B7-5C28-CFEB-027F-FFEC259C6A9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E628E46-6616-9137-EDDE-B9010D2A3DA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3466691-3E95-9DF8-884C-F297D17B3C4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5834CD0-6B12-D11B-FE39-AB5A12F263C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2D72BF9-9E07-384E-4BA9-8C50D0F761C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AC9DF5A-B7E5-80C2-A1BE-94153624CFE4}"/>
              </a:ext>
            </a:extLst>
          </p:cNvPr>
          <p:cNvSpPr txBox="1"/>
          <p:nvPr/>
        </p:nvSpPr>
        <p:spPr>
          <a:xfrm>
            <a:off x="331034" y="1339138"/>
            <a:ext cx="107040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java -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UseParallelGC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-Xms8G -Xmx8G -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ParallelGCThreads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=8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-jar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my-data-processing-app.jar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java -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UseG1GC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-Xms4G -Xmx4G -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MaxGCPauseMillis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=200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-jar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my-web-app.jar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java -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:+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UseZGC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-Xms4G -Xmx4G -jar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my-low-latency-app.jar</a:t>
            </a:r>
          </a:p>
        </p:txBody>
      </p:sp>
    </p:spTree>
    <p:extLst>
      <p:ext uri="{BB962C8B-B14F-4D97-AF65-F5344CB8AC3E}">
        <p14:creationId xmlns:p14="http://schemas.microsoft.com/office/powerpoint/2010/main" val="33843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1379A-289C-2FA6-8D37-4972336E7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4D0D82-D474-FCF6-D11B-053EA0A4ECAC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en-GB" sz="2800" b="0" i="0" dirty="0">
                <a:effectLst/>
                <a:latin typeface="Arial Black" panose="020B0A04020102020204" pitchFamily="34" charset="0"/>
              </a:rPr>
              <a:t>GC Logs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9D0D0E7-E3F5-7AF3-7A3E-B194641383E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D1FEDCB-3918-6687-0C82-0298387AD0E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17E9CC9-5547-6E85-02C9-6DDC2DCB53F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530E401-E3E6-BA61-5BF5-9999294A63D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7549007-A0BA-FE0B-5FE5-22A3ADE6828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5D70D9A-DF78-2D72-0C0F-230E6102D54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6398E3B-683B-C672-42BF-F03682AA4F68}"/>
              </a:ext>
            </a:extLst>
          </p:cNvPr>
          <p:cNvSpPr txBox="1"/>
          <p:nvPr/>
        </p:nvSpPr>
        <p:spPr>
          <a:xfrm>
            <a:off x="231795" y="1380492"/>
            <a:ext cx="615188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Логи GC – это файлы журналов, которые содержат подробную информацию о процессах сборки мусора в JVM.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Предоставляют информацию о времени начала и окончания каждой сборки мусора, а также о том, какие области памяти были очищены. Помогают идентифицировать потенциальные утечки памяти и неэффективное использование памяти.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Позволяют анализировать производительность GC в течение длительного времени.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Включение логирования GC производится с помощью флагов командной строки при запуске JVM, например,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Xlog:gc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Xlog:gc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* для Java 9+ или -XX:+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PrintGCDetails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для старых версий.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9BBCFF-E01A-8B98-0667-927280F5D1DE}"/>
              </a:ext>
            </a:extLst>
          </p:cNvPr>
          <p:cNvSpPr txBox="1"/>
          <p:nvPr/>
        </p:nvSpPr>
        <p:spPr>
          <a:xfrm>
            <a:off x="6497018" y="1380492"/>
            <a:ext cx="522827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Xlog:gc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*: Включает логирование всех событий GC.</a:t>
            </a: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file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=gc.log: Указывает имя файла для записи логов.</a:t>
            </a: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time,uptime,level,tags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 Добавляет метки времени, время работы JVM, уровень логирования и теги.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-XX:+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PrintGCDetails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 Печатает подробные сведения о сборках мусора.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-XX:+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PrintGCDateStamps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 Добавляет временные метки к каждой записи.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-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Xlog:gc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*:file=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gc.log:time,uptime,level,tags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-jar MyApp.jar</a:t>
            </a:r>
            <a:endParaRPr lang="ru-RU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-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Xlog:gc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*:file=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gc.log:time,uptime,level,tags</a:t>
            </a:r>
            <a:r>
              <a:rPr lang="en-GB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YourClassName</a:t>
            </a:r>
            <a:endParaRPr lang="en-GB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9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8D211-2DAF-B554-1DD5-7F6F75287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AEA210-C3A5-A351-CD35-9B04A26595DE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Инструменты профилирования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B9AF204-628F-BACB-38AA-3E7F2A838D5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A3975D45-3A87-4FB2-E08A-74B8E95D0E0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5650537-4AAA-81B4-0E53-50A29E2E261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B946541A-F2BE-ACC2-6144-58EC215DED3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3093472-A41A-1FD7-FA0B-DFDF9AD7257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A4B3678-966C-F821-1E98-32A8C67D0F7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2BA0D2F-0C42-483A-9745-3E94F3CB4427}"/>
              </a:ext>
            </a:extLst>
          </p:cNvPr>
          <p:cNvSpPr txBox="1"/>
          <p:nvPr/>
        </p:nvSpPr>
        <p:spPr>
          <a:xfrm>
            <a:off x="93406" y="1339137"/>
            <a:ext cx="533891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VisualVM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VisualVM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– это мощный инструмент для визуального мониторинга, диагностики и профилирования Java-приложений.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VisualVM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позволяет отслеживать использование CPU, памяти и потоков в реальном времени. Инструмент предоставляет информацию о состоянии кучи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heap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и событиях сборки мусора, включая время пауз и частоту GC.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Позволяет идентифицировать "узкие места" в коде, анализировать использование памяти и производительность потоков.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91AB9-4D11-E668-96B3-B7C4FAEC3E24}"/>
              </a:ext>
            </a:extLst>
          </p:cNvPr>
          <p:cNvSpPr txBox="1"/>
          <p:nvPr/>
        </p:nvSpPr>
        <p:spPr>
          <a:xfrm>
            <a:off x="5551482" y="1339137"/>
            <a:ext cx="615188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onsole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JConsole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– это инструмент Java Monitoring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Management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Console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который используется для мониторинга и управления приложениями Java.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Позволяет отслеживать использование памяти, загрузку CPU и активность потоков. Позволяет визуализировать использование различных областей памяти и возможность инициирования сборки мусора. Отображает информацию о Java-среде, включая версию, конфигурацию и библиотеки.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Подключается к JMX (Java Management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Extensions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агенту для сбора данных о работе Java-приложения.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2573883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B79B4-3015-1FBB-8316-5E256191D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0A13DF-463B-609E-A259-EBF013E0ECAD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Утечки памяти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3CCC2DE-F96F-2FE4-A1B4-BA34AF4A1D6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FEE6FCA-488C-14AC-334B-402AF8F6A76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A7999CC-FF8E-B06C-028D-445CB7FB71B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CEADA72-630E-B295-3874-2B16D471F9E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421EBBBF-B72A-3616-08E4-0250F3A0C2B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AD70FF7-CF68-755C-096B-1B075C6004F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40F129B-200C-A67A-259F-2A15514A0697}"/>
              </a:ext>
            </a:extLst>
          </p:cNvPr>
          <p:cNvSpPr txBox="1"/>
          <p:nvPr/>
        </p:nvSpPr>
        <p:spPr>
          <a:xfrm>
            <a:off x="147484" y="1275681"/>
            <a:ext cx="533891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Причины: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Неправильное управление ресурсами: Например, не закрытые соединения или потоки.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Статические коллекции: Статические переменные, сохраняющие ссылки на объекты.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Листенеры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коллбеки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 Объекты, зарегистрированные в качестве слушателей или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коллбеков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и не отмененные должным образом.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939754-1AAC-D048-4501-BC52FFA1FD8B}"/>
              </a:ext>
            </a:extLst>
          </p:cNvPr>
          <p:cNvSpPr txBox="1"/>
          <p:nvPr/>
        </p:nvSpPr>
        <p:spPr>
          <a:xfrm>
            <a:off x="5605560" y="1275681"/>
            <a:ext cx="615188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Решения: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Профилирование памяти: Использование инструментов, таких как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VisualVM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или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JProfiler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для обнаружения объектов, которые занимают большую часть памяти и не освобождаются.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Анализ кода: Поиск потенциальных утечек памяти, особенно в статических полях и коллекциях.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Weak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 Использование слабых ссылок для объектов, которые могут быть освобождены GC.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Правильное управление ресурсами: Закрытие всех ресурсов (соединения, потоки) в блоках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или с помощью конструкций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try-with-resources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068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57F18-D6B5-6A95-8813-84CEA1356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E89DBE-575C-0145-5461-92A7E08C54C3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Biased Locking </a:t>
            </a:r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и Мониторы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6E09EC1-A084-54DC-79E3-C049A48E474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B1F1F24-506C-1602-EB14-CCC627A7F10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3CDA579-6379-F978-F7B3-1B8C9FAA0E0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4238841-0211-2B80-8C3A-BC3516D30AA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7FC4876-82F5-5223-CA7B-C3DEC0AE1B0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6B70D9A-FD5B-6D79-6044-52252E9136F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E7A0E5A-57C4-B30E-ABAA-D88EF4E85EFD}"/>
              </a:ext>
            </a:extLst>
          </p:cNvPr>
          <p:cNvSpPr txBox="1"/>
          <p:nvPr/>
        </p:nvSpPr>
        <p:spPr>
          <a:xfrm>
            <a:off x="364803" y="1339138"/>
            <a:ext cx="1174151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Мониторы и синхронизация через заголовок объекта: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Когда объект используется в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synchronized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блоке, его Mark Word изменяется.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Типы блокировок: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Biased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Lock – привязка к потоку без затрат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Lightweight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Lock – с использованием CAS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Heavyweight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Lock – передача в системный мьютекс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Mark Word указывает: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Заблокирован ли объект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Какой поток его заблокировал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Используется ли он как монитор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719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EE5E1-1C5E-0E3A-440F-44201567E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B6124C-B3E1-406E-C960-06A3F557D692}"/>
              </a:ext>
            </a:extLst>
          </p:cNvPr>
          <p:cNvSpPr txBox="1"/>
          <p:nvPr/>
        </p:nvSpPr>
        <p:spPr>
          <a:xfrm>
            <a:off x="147484" y="257785"/>
            <a:ext cx="7551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400"/>
              </a:spcBef>
            </a:pPr>
            <a:r>
              <a:rPr lang="ru-RU" sz="2800" b="0" i="0" dirty="0">
                <a:effectLst/>
                <a:latin typeface="Arial Black" panose="020B0A04020102020204" pitchFamily="34" charset="0"/>
              </a:rPr>
              <a:t>Задержки</a:t>
            </a:r>
            <a:endParaRPr lang="ru-RU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E9AE92F-9156-E9CF-6015-1B64B849E5E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A4B46E3-A836-5205-0E40-2998EFAC55D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1571342-5969-60E2-7DF1-745C96FA8BD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4D105E4-E2AB-25FF-CB96-D1A57F7FE6A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A92C684-A9E3-CAE5-C3F0-73FAB3C17FC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56E2CE9-E1A9-C65E-0853-D39047B8E27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B341AD0-C3A4-8860-67B9-D7FACA9BA496}"/>
              </a:ext>
            </a:extLst>
          </p:cNvPr>
          <p:cNvSpPr txBox="1"/>
          <p:nvPr/>
        </p:nvSpPr>
        <p:spPr>
          <a:xfrm>
            <a:off x="147484" y="1336393"/>
            <a:ext cx="533891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Причины: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Чрезмерная активность GC: Вызвана недостаточным объемом памяти или частым созданием объектов.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Неподходящий выбор GC: Использование GC, не подходящего для специфики приложения.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44FC12-7C1E-071F-A0B7-E73C816DC031}"/>
              </a:ext>
            </a:extLst>
          </p:cNvPr>
          <p:cNvSpPr txBox="1"/>
          <p:nvPr/>
        </p:nvSpPr>
        <p:spPr>
          <a:xfrm>
            <a:off x="5605560" y="1336393"/>
            <a:ext cx="615188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Решения: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Оптимизация размера кучи: Увеличение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Xmx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Xms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для предоставления большего объема памяти приложению.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Выбор подходящего GC: Эксперименты с разными сборщиками мусора для определения оптимального.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Тюнинг GC: Настройка параметров GC, например,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XX:NewSize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XX:MaxNewSize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XX:SurvivorRatio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935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D084F0-AC79-1B2A-CD5B-2F741DE0E2A4}"/>
              </a:ext>
            </a:extLst>
          </p:cNvPr>
          <p:cNvSpPr txBox="1"/>
          <p:nvPr/>
        </p:nvSpPr>
        <p:spPr>
          <a:xfrm>
            <a:off x="147484" y="1339138"/>
            <a:ext cx="6096000" cy="2968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ru-RU" b="1" dirty="0" err="1"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Garbage</a:t>
            </a: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 Collection и JVM</a:t>
            </a:r>
            <a:endParaRPr lang="en-US" b="1" dirty="0">
              <a:effectLst/>
              <a:latin typeface="Arial" panose="020B0604020202020204" pitchFamily="34" charset="0"/>
              <a:cs typeface="Arial" panose="020B0604020202020204" pitchFamily="34" charset="0"/>
              <a:hlinkClick r:id="rId2"/>
            </a:endParaRPr>
          </a:p>
          <a:p>
            <a:pPr>
              <a:spcAft>
                <a:spcPts val="600"/>
              </a:spcAft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Управление памятью Java</a:t>
            </a:r>
            <a:r>
              <a:rPr lang="en-US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</a:t>
            </a:r>
            <a:endParaRPr lang="en-US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Основы памяти в Java: Куча и Стек</a:t>
            </a:r>
            <a:endParaRPr lang="en-US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Глубокое погружение в Java Memory Model</a:t>
            </a:r>
            <a:endParaRPr lang="en-US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Откуда растут ноги у Java Memory Model</a:t>
            </a:r>
            <a:endParaRPr lang="ru-RU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b="1" i="0" dirty="0">
                <a:solidFill>
                  <a:srgbClr val="2125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Сборка мусора в </a:t>
            </a:r>
            <a:r>
              <a:rPr lang="en-GB" b="1" i="0" dirty="0">
                <a:solidFill>
                  <a:srgbClr val="2125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Java</a:t>
            </a:r>
            <a:endParaRPr lang="ru-RU" b="1" i="0" dirty="0">
              <a:solidFill>
                <a:srgbClr val="2125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GB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Understanding garbage collection in Java : GC roots</a:t>
            </a:r>
            <a:endParaRPr lang="ru-RU" b="1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ts val="3645"/>
              </a:lnSpc>
            </a:pPr>
            <a:r>
              <a:rPr lang="en-GB" b="1" i="0" u="none" strike="noStrike" dirty="0">
                <a:solidFill>
                  <a:srgbClr val="09100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How Bigger Heaps Might Slow Down An Application</a:t>
            </a:r>
            <a:endParaRPr lang="en-GB" b="1" i="0" u="none" strike="noStrike" dirty="0">
              <a:solidFill>
                <a:srgbClr val="091004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5E197D-CCA1-4E96-165A-0443BD07BBE1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Источники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8110EDF-AFCF-7B05-8AC6-0D824066543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571C1F5-F5CE-85A9-A92E-EF9C3437F6E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9ED82F98-0558-C42F-4CE9-5962654E4F8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0ADBBA7-071A-BE35-BE5B-939645FC9E0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655FB92-CFD6-6C72-AE33-EF2036A3EDF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18760F29-53ED-AAAF-D2D6-F9A648AD6F8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0C88FB3-62B8-E232-D9D0-66AD05462833}"/>
              </a:ext>
            </a:extLst>
          </p:cNvPr>
          <p:cNvSpPr txBox="1"/>
          <p:nvPr/>
        </p:nvSpPr>
        <p:spPr>
          <a:xfrm>
            <a:off x="6096000" y="1339138"/>
            <a:ext cx="58108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Алексей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Шипилёв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 —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Java-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объекты наизнанку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Алексей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Шипилёв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 –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Shenandoah GC 2.0 (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часть 1)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Алексей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Шипилёв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 –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Shenandoah GC 2.0 (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часть 2)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2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EB28E-AF1A-E593-317C-907AE538B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839DE5-4E8B-8D5B-60D3-45B5A7CAD6D0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Compressed Class Pointers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DCDE7C9-6DD1-336B-79DE-5F3462D84EA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D488BBF-2D4C-C962-68D1-D62BA043A2C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5FE513B-75B0-5588-A25F-5D461157224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82541C8-5300-99ED-0640-E843F668502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1E99A05-E3F9-0016-3408-13C81A558F3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74167B9-DE06-58FA-3B01-89B2E6AF7C0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0DC66B-3682-6800-7631-976B0B60B371}"/>
              </a:ext>
            </a:extLst>
          </p:cNvPr>
          <p:cNvSpPr txBox="1"/>
          <p:nvPr/>
        </p:nvSpPr>
        <p:spPr>
          <a:xfrm>
            <a:off x="364802" y="1339138"/>
            <a:ext cx="114817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Уменьшение размера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Klass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Pointer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 64-битной JVM указатель на класс может быть 8 байт, но: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Если -XX:+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UseCompressedClassPointers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включен, то занимает 4 байта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Это экономия памяти, особенно при большом количестве объектов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Работает при адресном пространстве до 32 ГБ (-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Xmx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&lt;= 32G)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581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1A581-CE76-DE0A-2D49-81C528F74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22D0C2-D30A-06E3-5973-F34683D531D4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Object Age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D64EC84-0A0A-5994-C130-0A91BA4EA2E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C7EF025-E4EC-FCBD-2C57-E4A8F7603A0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CD4F991-7A12-0CA9-8156-1286CED0D92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08B8D46-0157-333E-FE6A-844ABB85AC20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4191788-3EE8-C47B-E637-599D31EA743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BE66EFD-5DBD-FD3B-8FB5-7ECED2ED214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D1E1A8E-AA1C-8CEB-140A-F1763FB132C8}"/>
              </a:ext>
            </a:extLst>
          </p:cNvPr>
          <p:cNvSpPr txBox="1"/>
          <p:nvPr/>
        </p:nvSpPr>
        <p:spPr>
          <a:xfrm>
            <a:off x="364802" y="1339138"/>
            <a:ext cx="73466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JVM делит объекты на молодые и старые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Generational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GC)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Возраст хранится в Mark Word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Подсчитывается количеством циклов GC в молодом поколении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После N перемещений (по умолчанию 15), объект переходит в Old Generation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178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5237</Words>
  <Application>Microsoft Office PowerPoint</Application>
  <PresentationFormat>Широкоэкранный</PresentationFormat>
  <Paragraphs>1087</Paragraphs>
  <Slides>71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71</vt:i4>
      </vt:variant>
    </vt:vector>
  </HeadingPairs>
  <TitlesOfParts>
    <vt:vector size="79" baseType="lpstr">
      <vt:lpstr>-apple-system</vt:lpstr>
      <vt:lpstr>Arial</vt:lpstr>
      <vt:lpstr>Arial Black</vt:lpstr>
      <vt:lpstr>Calibri</vt:lpstr>
      <vt:lpstr>Calibri Light</vt:lpstr>
      <vt:lpstr>system-ui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 Lobanov</dc:creator>
  <cp:lastModifiedBy>Anton Lobanov</cp:lastModifiedBy>
  <cp:revision>10</cp:revision>
  <dcterms:created xsi:type="dcterms:W3CDTF">2025-05-21T14:02:19Z</dcterms:created>
  <dcterms:modified xsi:type="dcterms:W3CDTF">2025-05-31T02:53:18Z</dcterms:modified>
</cp:coreProperties>
</file>

<file path=docProps/thumbnail.jpeg>
</file>